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4" r:id="rId3"/>
    <p:sldId id="257" r:id="rId4"/>
    <p:sldId id="427" r:id="rId5"/>
    <p:sldId id="334" r:id="rId6"/>
    <p:sldId id="260" r:id="rId7"/>
    <p:sldId id="318" r:id="rId8"/>
    <p:sldId id="261" r:id="rId9"/>
    <p:sldId id="395" r:id="rId10"/>
    <p:sldId id="321" r:id="rId11"/>
    <p:sldId id="298" r:id="rId12"/>
    <p:sldId id="382" r:id="rId13"/>
    <p:sldId id="389" r:id="rId14"/>
    <p:sldId id="383" r:id="rId15"/>
    <p:sldId id="415" r:id="rId16"/>
    <p:sldId id="423" r:id="rId17"/>
    <p:sldId id="300" r:id="rId18"/>
    <p:sldId id="304" r:id="rId19"/>
    <p:sldId id="302" r:id="rId20"/>
    <p:sldId id="303" r:id="rId21"/>
    <p:sldId id="301" r:id="rId22"/>
    <p:sldId id="411" r:id="rId23"/>
    <p:sldId id="412" r:id="rId24"/>
    <p:sldId id="413" r:id="rId25"/>
    <p:sldId id="414" r:id="rId26"/>
    <p:sldId id="417" r:id="rId27"/>
    <p:sldId id="272" r:id="rId28"/>
    <p:sldId id="416" r:id="rId29"/>
    <p:sldId id="273" r:id="rId30"/>
    <p:sldId id="424" r:id="rId31"/>
    <p:sldId id="313" r:id="rId32"/>
    <p:sldId id="351" r:id="rId33"/>
    <p:sldId id="312" r:id="rId34"/>
    <p:sldId id="428" r:id="rId35"/>
    <p:sldId id="429" r:id="rId36"/>
    <p:sldId id="430" r:id="rId3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68"/>
  </p:normalViewPr>
  <p:slideViewPr>
    <p:cSldViewPr snapToGrid="0">
      <p:cViewPr varScale="1">
        <p:scale>
          <a:sx n="41" d="100"/>
          <a:sy n="41" d="100"/>
        </p:scale>
        <p:origin x="7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D88C2-4671-1886-6FB1-8776ED051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DF2B9E-43DD-212D-1BBD-E91B655E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AFA900-0CD2-1996-A3BC-F147D1B4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5A0F4-97C9-183A-E3CD-8FB0B440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720CC-272B-D894-872F-1034069F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34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80AF5-B04E-9D7E-68B1-B9C20B32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BCF8ED-E37E-0A94-92E8-AD2826C47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3EA27-6532-6CBA-5908-CB9D27ED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066C72-B250-7245-0D9D-08E24DCE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624E0-95FB-68FB-6DB0-4D7EA9AD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188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165CCB-3A65-CFA4-3DD3-7DA7DF3F5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C26763-9BC1-EA92-B145-7A711EEE0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B368C-1995-9534-D791-DDD8F148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91DB1-8008-196E-8C47-7C59DEF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06320-EECF-15CA-C933-441D75CF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225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D7703-59AE-D6EA-248F-ACDE17360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02EADF-E10D-1BFA-4323-0A7414646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B8558A-CD20-5B71-1062-8FD1C66AF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6160A-C6BA-0D45-B3CC-22AC7B680ED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7125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8904-7B99-FFBD-9A2C-2B48687B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121BD-4259-75D2-ED11-06329D526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D9529B-BE24-2B26-0EC3-E4E5016B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E17B2-765B-CC80-4C7B-46CD7E07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7E842-3484-72BC-6657-BC47C8F8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93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CA6EB-AD06-05FB-C201-7F33527C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15B2B-B29F-01B4-809D-174483317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BA7E5-34F1-4527-955D-5E55BA20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F34C2-2231-C036-DC02-1462663A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CC768-3213-5988-1811-8268BA41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094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BB794-D9BD-C279-315A-4B131E81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97C714-E2A1-3649-F4E7-014758CE6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CC2C6C-6AF5-83E8-A1F6-0D72AB29D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D6CB67-C0AC-251B-466D-77E2BF02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FA762-CA10-291A-9041-EB11E250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F6EF89-1DC7-D042-F480-4F12E067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23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EAA80-E43A-8186-FBD6-089984C5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62AA37-26BD-59B0-8CB4-D2D1179A9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9DA35B-87EE-2691-F888-8922B3FC8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27E391-4ECB-7438-2D50-4EE88AA36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D295CA-05FC-F787-1A5E-2F5327BD5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6707EB-DB1E-2559-48AE-F2FA2BD5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5FB7D2-E9A2-F454-9903-FCA423A3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F6334E-0808-A76A-900F-FCF666BD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365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F2243-5E10-3DD6-95A6-B650B94C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C36D83-9B0B-5216-AB8C-44F76B3B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37FD93-9400-D6BD-BE32-BD3D9A3C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F7B6C5-3597-52D4-6AB3-EE4E4608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66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50DD68-613E-42DF-1BA0-01E92CC0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3FFFD-CA9E-91BF-FF79-282DC596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C24392-64E5-7BA9-FF49-7A63F2CB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48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81A94-BBF2-EB2F-C1D1-9D3A3F8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E8AD88-B95F-5BF6-5DEF-3C6DA0FD8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1D313-52F7-1EEE-6445-9741C9A8B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5CBFF3-C4D1-8625-CAAE-60DA44FB4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9837DC-2A11-5344-35D7-F5E0CBA1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496BA2-D047-F203-DE93-15FA0347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200D8-E42C-CF50-4AB5-47EC13E8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D28A44-0BC9-1D7D-F146-B3B61C1DC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16FED-D33A-75ED-5280-ED78C943B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2820FC-02B0-4C4D-148C-E593DFB9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51202-C6CE-7E84-FD30-92DA4307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C2DF23-3D48-80E5-05EE-7600ABC2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79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CDEA4-7200-0A72-D21B-DAF84173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7AAE-CD9B-2590-CEFF-41519E2FD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D5B3F-A946-7D72-C556-A35616211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42674-3DFB-C144-8FA6-6345B69FB435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4353D-FAC7-AD50-2BA1-33A34CFD9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78DE9-5963-BE6C-7D24-418C3FE35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233B51-6E9C-374A-BF8E-23572963AD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5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DDAE8-EBF3-FF6B-11CC-94A15E7AE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ru-UA" sz="7200"/>
              <a:t>Оптимізація доз мінеральних добрив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6D92BE8-0A59-DC14-CCC6-ACE6E0DD6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1218" y="5718866"/>
            <a:ext cx="5130782" cy="1188989"/>
          </a:xfrm>
        </p:spPr>
        <p:txBody>
          <a:bodyPr>
            <a:normAutofit lnSpcReduction="10000"/>
          </a:bodyPr>
          <a:lstStyle/>
          <a:p>
            <a:r>
              <a:rPr lang="ru-UA" sz="1600" dirty="0"/>
              <a:t>Федорчук Михайло Іванович </a:t>
            </a:r>
          </a:p>
          <a:p>
            <a:r>
              <a:rPr lang="uk-UA" sz="1600" dirty="0"/>
              <a:t>доктор сільськогосподарських наук, професор, завідувач кафедри ґрунтознавства та агрохімії МНАУ</a:t>
            </a:r>
          </a:p>
          <a:p>
            <a:r>
              <a:rPr lang="uk-UA" sz="1600" dirty="0" err="1"/>
              <a:t>моб</a:t>
            </a:r>
            <a:r>
              <a:rPr lang="uk-UA" sz="1600" dirty="0"/>
              <a:t>. 0958628640 </a:t>
            </a:r>
            <a:endParaRPr lang="ru-UA" sz="1600" dirty="0"/>
          </a:p>
        </p:txBody>
      </p:sp>
    </p:spTree>
    <p:extLst>
      <p:ext uri="{BB962C8B-B14F-4D97-AF65-F5344CB8AC3E}">
        <p14:creationId xmlns:p14="http://schemas.microsoft.com/office/powerpoint/2010/main" val="421016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73E20E7-12CB-A155-AFE9-3AB3DEFE3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4"/>
            <a:ext cx="8367712" cy="579437"/>
          </a:xfrm>
        </p:spPr>
        <p:txBody>
          <a:bodyPr/>
          <a:lstStyle/>
          <a:p>
            <a:pPr eaLnBrk="1" hangingPunct="1"/>
            <a:r>
              <a:rPr lang="uk-UA" altLang="uk-UA" sz="3200"/>
              <a:t>Винос поживних речовин 1 ц продукції</a:t>
            </a:r>
          </a:p>
        </p:txBody>
      </p:sp>
      <p:graphicFrame>
        <p:nvGraphicFramePr>
          <p:cNvPr id="186429" name="Group 61">
            <a:extLst>
              <a:ext uri="{FF2B5EF4-FFF2-40B4-BE49-F238E27FC236}">
                <a16:creationId xmlns:a16="http://schemas.microsoft.com/office/drawing/2014/main" id="{15F5C0B4-2059-4E5A-99D4-A85917C489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4826" y="836613"/>
          <a:ext cx="8348663" cy="4105276"/>
        </p:xfrm>
        <a:graphic>
          <a:graphicData uri="http://schemas.openxmlformats.org/drawingml/2006/table">
            <a:tbl>
              <a:tblPr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Культура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Зернові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2,3-4,0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0,9-1,6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1,5-3,6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Зернобобові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5,5-7,5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1,3-2,0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1,9-2,5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Буряк 1 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1 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0,5-0,7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0,1-0,2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0,7-0,8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Картопля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0,5-0,7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0,2-0,4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1,3-1,6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Соняшник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5,0-7,0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2,5-2,8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15,5-19,5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Ріпак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4,7-6,5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2,2-4,0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5,0-8,0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341" name="Text Box 62">
            <a:extLst>
              <a:ext uri="{FF2B5EF4-FFF2-40B4-BE49-F238E27FC236}">
                <a16:creationId xmlns:a16="http://schemas.microsoft.com/office/drawing/2014/main" id="{597E9814-525F-D2C7-8A8A-6D051339B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084764"/>
            <a:ext cx="85693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1600">
                <a:latin typeface="Tahoma" panose="020B0604030504040204" pitchFamily="34" charset="0"/>
              </a:rPr>
              <a:t>1 кг добрив – 7-10кг зерна   </a:t>
            </a:r>
            <a:r>
              <a:rPr lang="en-US" altLang="uk-UA" sz="1600">
                <a:latin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en-US" altLang="uk-UA" sz="1600">
                <a:latin typeface="Tahoma" panose="020B0604030504040204" pitchFamily="34" charset="0"/>
              </a:rPr>
              <a:t>N</a:t>
            </a:r>
            <a:r>
              <a:rPr lang="uk-UA" altLang="uk-UA" sz="1600" baseline="-25000">
                <a:latin typeface="Tahoma" panose="020B0604030504040204" pitchFamily="34" charset="0"/>
              </a:rPr>
              <a:t>150</a:t>
            </a:r>
            <a:r>
              <a:rPr lang="uk-UA" altLang="uk-UA" sz="1600">
                <a:latin typeface="Tahoma" panose="020B0604030504040204" pitchFamily="34" charset="0"/>
              </a:rPr>
              <a:t>Р</a:t>
            </a:r>
            <a:r>
              <a:rPr lang="uk-UA" altLang="uk-UA" sz="1600" baseline="-25000">
                <a:latin typeface="Tahoma" panose="020B0604030504040204" pitchFamily="34" charset="0"/>
              </a:rPr>
              <a:t>80</a:t>
            </a:r>
            <a:r>
              <a:rPr lang="uk-UA" altLang="uk-UA" sz="1600">
                <a:latin typeface="Tahoma" panose="020B0604030504040204" pitchFamily="34" charset="0"/>
              </a:rPr>
              <a:t>К</a:t>
            </a:r>
            <a:r>
              <a:rPr lang="uk-UA" altLang="uk-UA" sz="1600" baseline="-25000">
                <a:latin typeface="Tahoma" panose="020B0604030504040204" pitchFamily="34" charset="0"/>
              </a:rPr>
              <a:t>120</a:t>
            </a:r>
            <a:r>
              <a:rPr lang="uk-UA" altLang="uk-UA" sz="1600">
                <a:latin typeface="Tahoma" panose="020B0604030504040204" pitchFamily="34" charset="0"/>
              </a:rPr>
              <a:t> – з 20 ц/га до 50-60 ц/га + 3-4 т/га = 4000 кг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uk-UA" sz="1600">
                <a:latin typeface="Tahoma" panose="020B0604030504040204" pitchFamily="34" charset="0"/>
              </a:rPr>
              <a:t>N</a:t>
            </a:r>
            <a:r>
              <a:rPr lang="uk-UA" altLang="uk-UA" sz="1600">
                <a:latin typeface="Tahoma" panose="020B0604030504040204" pitchFamily="34" charset="0"/>
              </a:rPr>
              <a:t>РК</a:t>
            </a:r>
            <a:r>
              <a:rPr lang="uk-UA" altLang="uk-UA" sz="1600" baseline="-25000">
                <a:latin typeface="Tahoma" panose="020B0604030504040204" pitchFamily="34" charset="0"/>
              </a:rPr>
              <a:t>350</a:t>
            </a:r>
            <a:r>
              <a:rPr lang="uk-UA" altLang="uk-UA" sz="1600">
                <a:latin typeface="Tahoma" panose="020B0604030504040204" pitchFamily="34" charset="0"/>
              </a:rPr>
              <a:t> – 350 кг дає приріст 4000 кг зерна</a:t>
            </a:r>
            <a:r>
              <a:rPr lang="uk-UA" altLang="uk-UA" sz="1600">
                <a:solidFill>
                  <a:schemeClr val="folHlink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1600" b="1">
                <a:solidFill>
                  <a:schemeClr val="tx2"/>
                </a:solidFill>
                <a:latin typeface="Tahoma" panose="020B0604030504040204" pitchFamily="34" charset="0"/>
              </a:rPr>
              <a:t>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010C6F9-F370-5A33-464D-39BC98ABC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12813"/>
          </a:xfrm>
        </p:spPr>
        <p:txBody>
          <a:bodyPr/>
          <a:lstStyle/>
          <a:p>
            <a:pPr eaLnBrk="1" hangingPunct="1"/>
            <a:r>
              <a:rPr lang="uk-UA" altLang="uk-UA" sz="3200" b="1"/>
              <a:t>Способи і строки внесення добрив</a:t>
            </a:r>
            <a:r>
              <a:rPr lang="en-US" altLang="uk-UA" sz="3200" b="1"/>
              <a:t> (PK)</a:t>
            </a:r>
            <a:endParaRPr lang="uk-UA" altLang="uk-UA" sz="3200" b="1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20BF677-CA36-1A94-281B-AE99CC365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196976"/>
            <a:ext cx="3097212" cy="54721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b="1"/>
              <a:t>     </a:t>
            </a:r>
            <a:r>
              <a:rPr lang="uk-UA" altLang="uk-UA" b="1" i="1"/>
              <a:t>Під оранку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18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18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18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18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18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18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20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2000" b="1"/>
              <a:t>Добрива рівномірно розміщені в орному шарі ґрунту (0-25 см)</a:t>
            </a:r>
            <a:endParaRPr lang="en-US" altLang="uk-UA" sz="20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uk-UA" b="1">
                <a:solidFill>
                  <a:schemeClr val="hlink"/>
                </a:solidFill>
              </a:rPr>
              <a:t>Проблема </a:t>
            </a:r>
            <a:endParaRPr lang="en-US" altLang="uk-UA" b="1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uk-UA" b="1">
                <a:solidFill>
                  <a:schemeClr val="hlink"/>
                </a:solidFill>
              </a:rPr>
              <a:t>No-till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2000" b="1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3C8A9E1D-DCCB-47C0-35C7-59B671495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1196976"/>
            <a:ext cx="540067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uk-UA" sz="2400" b="1" i="1"/>
              <a:t>Під культивацію</a:t>
            </a:r>
            <a:r>
              <a:rPr lang="uk-UA" altLang="uk-UA" sz="2400" b="1"/>
              <a:t>    Навесні – ні!!!</a:t>
            </a:r>
          </a:p>
          <a:p>
            <a:pPr eaLnBrk="1" hangingPunct="1">
              <a:buFontTx/>
              <a:buNone/>
            </a:pPr>
            <a:endParaRPr lang="uk-UA" altLang="uk-UA" sz="2400" b="1"/>
          </a:p>
          <a:p>
            <a:pPr eaLnBrk="1" hangingPunct="1">
              <a:buFontTx/>
              <a:buNone/>
            </a:pPr>
            <a:endParaRPr lang="uk-UA" altLang="uk-UA" sz="2000"/>
          </a:p>
          <a:p>
            <a:pPr eaLnBrk="1" hangingPunct="1">
              <a:buFontTx/>
              <a:buNone/>
            </a:pPr>
            <a:endParaRPr lang="uk-UA" altLang="uk-UA" sz="2000"/>
          </a:p>
          <a:p>
            <a:pPr eaLnBrk="1" hangingPunct="1">
              <a:buFontTx/>
              <a:buNone/>
            </a:pPr>
            <a:endParaRPr lang="uk-UA" altLang="uk-UA" sz="2000"/>
          </a:p>
          <a:p>
            <a:pPr eaLnBrk="1" hangingPunct="1">
              <a:buFontTx/>
              <a:buNone/>
            </a:pPr>
            <a:endParaRPr lang="uk-UA" altLang="uk-UA" sz="2000"/>
          </a:p>
          <a:p>
            <a:pPr eaLnBrk="1" hangingPunct="1">
              <a:buFontTx/>
              <a:buNone/>
            </a:pPr>
            <a:endParaRPr lang="uk-UA" altLang="uk-UA" sz="2000"/>
          </a:p>
          <a:p>
            <a:pPr eaLnBrk="1" hangingPunct="1">
              <a:buFontTx/>
              <a:buNone/>
            </a:pPr>
            <a:r>
              <a:rPr lang="uk-UA" altLang="uk-UA" sz="2000"/>
              <a:t>- основна частина добрив 70-80 % залишається у верхньому шарі (0-4 см);</a:t>
            </a:r>
          </a:p>
          <a:p>
            <a:pPr eaLnBrk="1" hangingPunct="1">
              <a:buFontTx/>
              <a:buNone/>
            </a:pPr>
            <a:r>
              <a:rPr lang="uk-UA" altLang="uk-UA" sz="2000"/>
              <a:t>- пересихання верхнього шару ґрунту – ефективність добрив відсутня;</a:t>
            </a:r>
          </a:p>
          <a:p>
            <a:pPr eaLnBrk="1" hangingPunct="1">
              <a:buFontTx/>
              <a:buNone/>
            </a:pPr>
            <a:r>
              <a:rPr lang="uk-UA" altLang="uk-UA" sz="2000"/>
              <a:t>- Р</a:t>
            </a:r>
            <a:r>
              <a:rPr lang="uk-UA" altLang="uk-UA" sz="1400"/>
              <a:t>2</a:t>
            </a:r>
            <a:r>
              <a:rPr lang="uk-UA" altLang="uk-UA" sz="2000"/>
              <a:t>О</a:t>
            </a:r>
            <a:r>
              <a:rPr lang="uk-UA" altLang="uk-UA" sz="1400"/>
              <a:t>5</a:t>
            </a:r>
            <a:r>
              <a:rPr lang="uk-UA" altLang="uk-UA" sz="2000"/>
              <a:t> мігрує за місяць на 1 см; </a:t>
            </a:r>
          </a:p>
          <a:p>
            <a:pPr eaLnBrk="1" hangingPunct="1">
              <a:buFontTx/>
              <a:buNone/>
            </a:pPr>
            <a:r>
              <a:rPr lang="uk-UA" altLang="uk-UA" sz="2000"/>
              <a:t>- коренева система має поверхневий характер розвитку (явище хемотропізму)</a:t>
            </a:r>
          </a:p>
          <a:p>
            <a:pPr eaLnBrk="1" hangingPunct="1">
              <a:buFontTx/>
              <a:buNone/>
            </a:pPr>
            <a:endParaRPr lang="uk-UA" altLang="uk-UA" sz="2000"/>
          </a:p>
        </p:txBody>
      </p:sp>
      <p:pic>
        <p:nvPicPr>
          <p:cNvPr id="56325" name="Picture 5" descr="ly dobr 1">
            <a:extLst>
              <a:ext uri="{FF2B5EF4-FFF2-40B4-BE49-F238E27FC236}">
                <a16:creationId xmlns:a16="http://schemas.microsoft.com/office/drawing/2014/main" id="{3DC2B85A-801E-72C7-6156-162B6173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060576"/>
            <a:ext cx="36179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ly dobr 2">
            <a:extLst>
              <a:ext uri="{FF2B5EF4-FFF2-40B4-BE49-F238E27FC236}">
                <a16:creationId xmlns:a16="http://schemas.microsoft.com/office/drawing/2014/main" id="{C6EFFFEC-136D-C59E-8091-61DA468A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916114"/>
            <a:ext cx="4610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0E9376F-9EEA-CF0C-04F0-462B684B5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4" y="1"/>
            <a:ext cx="7793037" cy="1152525"/>
          </a:xfrm>
        </p:spPr>
        <p:txBody>
          <a:bodyPr/>
          <a:lstStyle/>
          <a:p>
            <a:pPr eaLnBrk="1" hangingPunct="1"/>
            <a:r>
              <a:rPr lang="uk-UA" altLang="uk-UA" sz="3600" b="1" dirty="0">
                <a:solidFill>
                  <a:schemeClr val="accent2">
                    <a:lumMod val="75000"/>
                  </a:schemeClr>
                </a:solidFill>
              </a:rPr>
              <a:t>Азотні добрива </a:t>
            </a:r>
            <a:br>
              <a:rPr lang="uk-UA" altLang="uk-UA" sz="3600" b="1" dirty="0"/>
            </a:br>
            <a:r>
              <a:rPr lang="uk-UA" altLang="uk-UA" sz="2800" b="1" i="1" dirty="0"/>
              <a:t>форми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FE5FECC-503A-8A05-7487-C43A6C7AF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628776"/>
            <a:ext cx="2736850" cy="3019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uk-UA" sz="2400"/>
              <a:t>  </a:t>
            </a:r>
            <a:r>
              <a:rPr lang="uk-UA" altLang="uk-UA" sz="2400" b="1">
                <a:solidFill>
                  <a:schemeClr val="hlink"/>
                </a:solidFill>
              </a:rPr>
              <a:t>Амонійна (</a:t>
            </a:r>
            <a:r>
              <a:rPr lang="de-DE" altLang="uk-UA" sz="2400" b="1">
                <a:solidFill>
                  <a:schemeClr val="hlink"/>
                </a:solidFill>
              </a:rPr>
              <a:t>N</a:t>
            </a:r>
            <a:r>
              <a:rPr lang="uk-UA" altLang="uk-UA" sz="2400" b="1">
                <a:solidFill>
                  <a:schemeClr val="hlink"/>
                </a:solidFill>
              </a:rPr>
              <a:t>Н</a:t>
            </a:r>
            <a:r>
              <a:rPr lang="uk-UA" altLang="uk-UA" sz="1200" b="1">
                <a:solidFill>
                  <a:schemeClr val="hlink"/>
                </a:solidFill>
              </a:rPr>
              <a:t>4</a:t>
            </a:r>
            <a:r>
              <a:rPr lang="uk-UA" altLang="uk-UA" sz="2400" b="1">
                <a:solidFill>
                  <a:schemeClr val="hlink"/>
                </a:solidFill>
              </a:rPr>
              <a:t>)</a:t>
            </a:r>
            <a:endParaRPr lang="uk-UA" altLang="uk-UA" sz="2000" b="1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altLang="uk-UA" sz="2000"/>
              <a:t>Добре зв'язується</a:t>
            </a:r>
          </a:p>
          <a:p>
            <a:pPr algn="ctr" eaLnBrk="1" hangingPunct="1">
              <a:buFontTx/>
              <a:buNone/>
            </a:pPr>
            <a:r>
              <a:rPr lang="uk-UA" altLang="uk-UA" sz="2000"/>
              <a:t>з ґрунтом, вільно</a:t>
            </a:r>
          </a:p>
          <a:p>
            <a:pPr algn="ctr" eaLnBrk="1" hangingPunct="1">
              <a:buFontTx/>
              <a:buNone/>
            </a:pPr>
            <a:r>
              <a:rPr lang="uk-UA" altLang="uk-UA" sz="2000"/>
              <a:t>засвоюється </a:t>
            </a:r>
          </a:p>
          <a:p>
            <a:pPr algn="ctr" eaLnBrk="1" hangingPunct="1">
              <a:buFontTx/>
              <a:buNone/>
            </a:pPr>
            <a:r>
              <a:rPr lang="uk-UA" altLang="uk-UA" sz="2000"/>
              <a:t>рослиною, у т.ч. за </a:t>
            </a:r>
          </a:p>
          <a:p>
            <a:pPr algn="ctr" eaLnBrk="1" hangingPunct="1">
              <a:buFontTx/>
              <a:buNone/>
            </a:pPr>
            <a:r>
              <a:rPr lang="uk-UA" altLang="uk-UA" sz="2000" b="1" u="sng"/>
              <a:t>низьких</a:t>
            </a:r>
            <a:r>
              <a:rPr lang="uk-UA" altLang="uk-UA" sz="2000"/>
              <a:t> температур,</a:t>
            </a:r>
          </a:p>
          <a:p>
            <a:pPr algn="ctr" eaLnBrk="1" hangingPunct="1">
              <a:buFontTx/>
              <a:buNone/>
            </a:pPr>
            <a:r>
              <a:rPr lang="uk-UA" altLang="uk-UA" sz="2000" b="1">
                <a:solidFill>
                  <a:srgbClr val="FF0000"/>
                </a:solidFill>
              </a:rPr>
              <a:t>підкислює грунт</a:t>
            </a:r>
            <a:r>
              <a:rPr lang="uk-UA" altLang="uk-UA" sz="2000" b="1"/>
              <a:t>  </a:t>
            </a:r>
            <a:endParaRPr lang="uk-UA" altLang="uk-UA" sz="2400" b="1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A95D3EE1-7F51-A7FD-7ED9-3FE11D8CB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1412875"/>
            <a:ext cx="29527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uk-UA" sz="2800"/>
              <a:t>  </a:t>
            </a:r>
            <a:r>
              <a:rPr lang="uk-UA" altLang="uk-UA" sz="2800" b="1">
                <a:solidFill>
                  <a:schemeClr val="hlink"/>
                </a:solidFill>
              </a:rPr>
              <a:t>Нітратна(</a:t>
            </a:r>
            <a:r>
              <a:rPr lang="de-DE" altLang="uk-UA" sz="2800" b="1">
                <a:solidFill>
                  <a:schemeClr val="hlink"/>
                </a:solidFill>
              </a:rPr>
              <a:t>N</a:t>
            </a:r>
            <a:r>
              <a:rPr lang="uk-UA" altLang="uk-UA" sz="2800" b="1">
                <a:solidFill>
                  <a:schemeClr val="hlink"/>
                </a:solidFill>
              </a:rPr>
              <a:t>О</a:t>
            </a:r>
            <a:r>
              <a:rPr lang="uk-UA" altLang="uk-UA" sz="1400" b="1">
                <a:solidFill>
                  <a:schemeClr val="hlink"/>
                </a:solidFill>
              </a:rPr>
              <a:t>3</a:t>
            </a:r>
            <a:r>
              <a:rPr lang="uk-UA" altLang="uk-UA" sz="2800" b="1">
                <a:solidFill>
                  <a:schemeClr val="hlink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uk-UA" altLang="uk-UA" sz="2000"/>
              <a:t> Легко вимивається, </a:t>
            </a:r>
          </a:p>
          <a:p>
            <a:pPr algn="ctr" eaLnBrk="1" hangingPunct="1">
              <a:buFontTx/>
              <a:buNone/>
            </a:pPr>
            <a:r>
              <a:rPr lang="uk-UA" altLang="uk-UA" sz="2000"/>
              <a:t>працює за </a:t>
            </a:r>
            <a:r>
              <a:rPr lang="uk-UA" altLang="uk-UA" sz="2000" b="1" u="sng"/>
              <a:t>вищих</a:t>
            </a:r>
          </a:p>
          <a:p>
            <a:pPr algn="ctr" eaLnBrk="1" hangingPunct="1">
              <a:buFontTx/>
              <a:buNone/>
            </a:pPr>
            <a:r>
              <a:rPr lang="uk-UA" altLang="uk-UA" sz="2000"/>
              <a:t>температур, </a:t>
            </a:r>
            <a:r>
              <a:rPr lang="uk-UA" altLang="uk-UA" sz="2000" b="1">
                <a:solidFill>
                  <a:srgbClr val="FF0000"/>
                </a:solidFill>
              </a:rPr>
              <a:t>зменшує кислотність</a:t>
            </a:r>
            <a:r>
              <a:rPr lang="uk-UA" altLang="uk-UA" sz="2400" b="1">
                <a:solidFill>
                  <a:srgbClr val="FF0000"/>
                </a:solidFill>
              </a:rPr>
              <a:t> </a:t>
            </a:r>
            <a:r>
              <a:rPr lang="uk-UA" altLang="uk-UA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F93A82D3-5218-204A-E595-62C8CBCA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765176"/>
            <a:ext cx="341947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uk-UA" sz="2800"/>
              <a:t>  </a:t>
            </a:r>
            <a:r>
              <a:rPr lang="uk-UA" altLang="uk-UA" sz="2800" b="1">
                <a:solidFill>
                  <a:schemeClr val="hlink"/>
                </a:solidFill>
              </a:rPr>
              <a:t>Амідна (</a:t>
            </a:r>
            <a:r>
              <a:rPr lang="de-DE" altLang="uk-UA" sz="2800" b="1">
                <a:solidFill>
                  <a:schemeClr val="hlink"/>
                </a:solidFill>
              </a:rPr>
              <a:t>N</a:t>
            </a:r>
            <a:r>
              <a:rPr lang="uk-UA" altLang="uk-UA" sz="2800" b="1">
                <a:solidFill>
                  <a:schemeClr val="hlink"/>
                </a:solidFill>
              </a:rPr>
              <a:t>Н</a:t>
            </a:r>
            <a:r>
              <a:rPr lang="uk-UA" altLang="uk-UA" sz="1400" b="1">
                <a:solidFill>
                  <a:schemeClr val="hlink"/>
                </a:solidFill>
              </a:rPr>
              <a:t>2</a:t>
            </a:r>
            <a:r>
              <a:rPr lang="uk-UA" altLang="uk-UA" sz="2800" b="1">
                <a:solidFill>
                  <a:schemeClr val="hlink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uk-UA" altLang="uk-UA" sz="2000"/>
              <a:t>Добре працює за </a:t>
            </a:r>
          </a:p>
          <a:p>
            <a:pPr eaLnBrk="1" hangingPunct="1">
              <a:buFontTx/>
              <a:buNone/>
            </a:pPr>
            <a:r>
              <a:rPr lang="uk-UA" altLang="uk-UA" sz="2000"/>
              <a:t>вищих температур</a:t>
            </a:r>
          </a:p>
          <a:p>
            <a:pPr eaLnBrk="1" hangingPunct="1">
              <a:buFontTx/>
              <a:buNone/>
            </a:pPr>
            <a:r>
              <a:rPr lang="uk-UA" altLang="uk-UA" sz="2000"/>
              <a:t>При поверхневому внесенні на сухий ґрунт без негайної заробки газоподібні втрати</a:t>
            </a:r>
          </a:p>
          <a:p>
            <a:pPr eaLnBrk="1" hangingPunct="1">
              <a:buFontTx/>
              <a:buNone/>
            </a:pPr>
            <a:r>
              <a:rPr lang="uk-UA" altLang="uk-UA" sz="2000"/>
              <a:t>азоту у вигляді аміаку</a:t>
            </a:r>
          </a:p>
          <a:p>
            <a:pPr eaLnBrk="1" hangingPunct="1">
              <a:buFontTx/>
              <a:buNone/>
            </a:pPr>
            <a:r>
              <a:rPr lang="uk-UA" altLang="uk-UA" sz="2000"/>
              <a:t>можуть досягати 30-50 %, до 70 %. </a:t>
            </a:r>
          </a:p>
          <a:p>
            <a:pPr eaLnBrk="1" hangingPunct="1">
              <a:buFontTx/>
              <a:buNone/>
            </a:pPr>
            <a:r>
              <a:rPr lang="uk-UA" altLang="uk-UA" sz="2000"/>
              <a:t>Для листкового внесення вміст біорету </a:t>
            </a:r>
            <a:r>
              <a:rPr lang="en-US" altLang="uk-UA" sz="2000">
                <a:cs typeface="Tahoma" panose="020B0604030504040204" pitchFamily="34" charset="0"/>
              </a:rPr>
              <a:t>&lt;</a:t>
            </a:r>
            <a:r>
              <a:rPr lang="uk-UA" altLang="uk-UA" sz="2000">
                <a:cs typeface="Tahoma" panose="020B0604030504040204" pitchFamily="34" charset="0"/>
              </a:rPr>
              <a:t> 0,3%</a:t>
            </a:r>
            <a:endParaRPr lang="en-US" altLang="uk-UA" sz="2000"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uk-UA" altLang="uk-UA" sz="2800"/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B56A8055-58E2-779F-F7C0-04C2A5C8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4797426"/>
            <a:ext cx="5400675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uk-UA" sz="2400" i="1"/>
              <a:t>  Аміачна селітра (нітратно-аміачна форма) – найбільш універсальне добриво для підживлення озимої пшениці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4188E14D-951A-E87C-C23F-9DD70E3D8C5A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1416050" y="1557339"/>
            <a:ext cx="107950" cy="71437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18000" rIns="18000"/>
          <a:lstStyle>
            <a:lvl1pPr marL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uk-UA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491713A-BF49-8844-B289-5C349ACD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"/>
            <a:ext cx="8915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solidFill>
                  <a:srgbClr val="008000"/>
                </a:solidFill>
                <a:cs typeface="Arial" panose="020B0604020202020204" pitchFamily="34" charset="0"/>
              </a:rPr>
              <a:t>Азот: форма поглинання</a:t>
            </a:r>
            <a:r>
              <a:rPr lang="ru-RU" altLang="uk-UA" sz="2400">
                <a:solidFill>
                  <a:srgbClr val="008000"/>
                </a:solidFill>
                <a:cs typeface="Arial" panose="020B0604020202020204" pitchFamily="34" charset="0"/>
              </a:rPr>
              <a:t> (за Цуркан К.П.)</a:t>
            </a:r>
          </a:p>
        </p:txBody>
      </p:sp>
      <p:sp>
        <p:nvSpPr>
          <p:cNvPr id="58372" name="Line 4">
            <a:extLst>
              <a:ext uri="{FF2B5EF4-FFF2-40B4-BE49-F238E27FC236}">
                <a16:creationId xmlns:a16="http://schemas.microsoft.com/office/drawing/2014/main" id="{D0FB40F9-6B42-292A-A665-939E5EB5F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7620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pic>
        <p:nvPicPr>
          <p:cNvPr id="58373" name="Picture 5" descr="LogoRiseSmall250604">
            <a:extLst>
              <a:ext uri="{FF2B5EF4-FFF2-40B4-BE49-F238E27FC236}">
                <a16:creationId xmlns:a16="http://schemas.microsoft.com/office/drawing/2014/main" id="{A09D6821-D138-D9F1-13DA-BC07B5AC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6172200"/>
            <a:ext cx="460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Image 4" descr="PLANTE+FOND.jpg">
            <a:extLst>
              <a:ext uri="{FF2B5EF4-FFF2-40B4-BE49-F238E27FC236}">
                <a16:creationId xmlns:a16="http://schemas.microsoft.com/office/drawing/2014/main" id="{0DD47A74-A5C4-DB66-05D7-8832A44337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341438"/>
            <a:ext cx="61214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6">
            <a:extLst>
              <a:ext uri="{FF2B5EF4-FFF2-40B4-BE49-F238E27FC236}">
                <a16:creationId xmlns:a16="http://schemas.microsoft.com/office/drawing/2014/main" id="{574C020D-5FCA-B72D-0889-6E27C0551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119" y="5581854"/>
            <a:ext cx="386547" cy="35399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innerShdw blurRad="330200">
              <a:schemeClr val="tx1"/>
            </a:innerShdw>
          </a:effectLst>
        </p:spPr>
        <p:txBody>
          <a:bodyPr lIns="0" rIns="0"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bg1"/>
                </a:solidFill>
                <a:latin typeface="Arial" charset="0"/>
              </a:rPr>
              <a:t>2H</a:t>
            </a:r>
            <a:r>
              <a:rPr lang="fr-FR" sz="1200" baseline="30000" dirty="0">
                <a:solidFill>
                  <a:schemeClr val="bg1"/>
                </a:solidFill>
                <a:latin typeface="Arial" charset="0"/>
              </a:rPr>
              <a:t>+</a:t>
            </a:r>
          </a:p>
        </p:txBody>
      </p:sp>
      <p:cxnSp>
        <p:nvCxnSpPr>
          <p:cNvPr id="58378" name="AutoShape 54">
            <a:extLst>
              <a:ext uri="{FF2B5EF4-FFF2-40B4-BE49-F238E27FC236}">
                <a16:creationId xmlns:a16="http://schemas.microsoft.com/office/drawing/2014/main" id="{169910E2-AA52-E868-CF06-DBA7B97100D0}"/>
              </a:ext>
            </a:extLst>
          </p:cNvPr>
          <p:cNvCxnSpPr>
            <a:cxnSpLocks noChangeShapeType="1"/>
            <a:stCxn id="58402" idx="6"/>
            <a:endCxn id="58398" idx="2"/>
          </p:cNvCxnSpPr>
          <p:nvPr/>
        </p:nvCxnSpPr>
        <p:spPr bwMode="auto">
          <a:xfrm>
            <a:off x="4410076" y="5095876"/>
            <a:ext cx="936625" cy="15875"/>
          </a:xfrm>
          <a:prstGeom prst="curvedConnector3">
            <a:avLst>
              <a:gd name="adj1" fmla="val 50000"/>
            </a:avLst>
          </a:prstGeom>
          <a:noFill/>
          <a:ln w="889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9" name="AutoShape 54">
            <a:extLst>
              <a:ext uri="{FF2B5EF4-FFF2-40B4-BE49-F238E27FC236}">
                <a16:creationId xmlns:a16="http://schemas.microsoft.com/office/drawing/2014/main" id="{F2C9236F-DE47-9766-9587-34B50973CC00}"/>
              </a:ext>
            </a:extLst>
          </p:cNvPr>
          <p:cNvCxnSpPr>
            <a:cxnSpLocks noChangeShapeType="1"/>
            <a:stCxn id="58398" idx="6"/>
          </p:cNvCxnSpPr>
          <p:nvPr/>
        </p:nvCxnSpPr>
        <p:spPr bwMode="auto">
          <a:xfrm>
            <a:off x="5849939" y="5111750"/>
            <a:ext cx="636587" cy="7938"/>
          </a:xfrm>
          <a:prstGeom prst="curvedConnector3">
            <a:avLst>
              <a:gd name="adj1" fmla="val 49875"/>
            </a:avLst>
          </a:prstGeom>
          <a:noFill/>
          <a:ln w="762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0" name="AutoShape 54">
            <a:extLst>
              <a:ext uri="{FF2B5EF4-FFF2-40B4-BE49-F238E27FC236}">
                <a16:creationId xmlns:a16="http://schemas.microsoft.com/office/drawing/2014/main" id="{4D8D3290-8A89-EC4C-E24F-1630A106EBF4}"/>
              </a:ext>
            </a:extLst>
          </p:cNvPr>
          <p:cNvCxnSpPr>
            <a:cxnSpLocks noChangeShapeType="1"/>
            <a:stCxn id="58398" idx="6"/>
          </p:cNvCxnSpPr>
          <p:nvPr/>
        </p:nvCxnSpPr>
        <p:spPr bwMode="auto">
          <a:xfrm>
            <a:off x="5849939" y="5111750"/>
            <a:ext cx="515937" cy="522288"/>
          </a:xfrm>
          <a:prstGeom prst="curvedConnector2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Oval 16">
            <a:extLst>
              <a:ext uri="{FF2B5EF4-FFF2-40B4-BE49-F238E27FC236}">
                <a16:creationId xmlns:a16="http://schemas.microsoft.com/office/drawing/2014/main" id="{C344043B-8FDF-E27F-9FBC-31ADD570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77" y="4046536"/>
            <a:ext cx="857257" cy="424882"/>
          </a:xfrm>
          <a:prstGeom prst="ellipse">
            <a:avLst/>
          </a:prstGeom>
          <a:solidFill>
            <a:srgbClr val="00B0F0"/>
          </a:solidFill>
          <a:ln w="3175" cap="flat" cmpd="sng" algn="ctr">
            <a:solidFill>
              <a:srgbClr val="43CE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292100">
              <a:schemeClr val="tx1"/>
            </a:innerShdw>
          </a:effectLst>
        </p:spPr>
        <p:txBody>
          <a:bodyPr lIns="0" r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100">
                <a:solidFill>
                  <a:schemeClr val="bg1"/>
                </a:solidFill>
              </a:rPr>
              <a:t>амидная</a:t>
            </a:r>
            <a:endParaRPr lang="ru-RU" sz="1100" baseline="30000">
              <a:solidFill>
                <a:schemeClr val="bg1"/>
              </a:solidFill>
            </a:endParaRPr>
          </a:p>
        </p:txBody>
      </p:sp>
      <p:grpSp>
        <p:nvGrpSpPr>
          <p:cNvPr id="58384" name="Oval 16">
            <a:extLst>
              <a:ext uri="{FF2B5EF4-FFF2-40B4-BE49-F238E27FC236}">
                <a16:creationId xmlns:a16="http://schemas.microsoft.com/office/drawing/2014/main" id="{0581F1D2-C7FC-A4FD-0D95-1E8FF1BC25F0}"/>
              </a:ext>
            </a:extLst>
          </p:cNvPr>
          <p:cNvGrpSpPr>
            <a:grpSpLocks/>
          </p:cNvGrpSpPr>
          <p:nvPr/>
        </p:nvGrpSpPr>
        <p:grpSpPr bwMode="auto">
          <a:xfrm>
            <a:off x="4576763" y="5584826"/>
            <a:ext cx="481012" cy="373063"/>
            <a:chOff x="2028" y="3256"/>
            <a:chExt cx="303" cy="235"/>
          </a:xfrm>
        </p:grpSpPr>
        <p:pic>
          <p:nvPicPr>
            <p:cNvPr id="58404" name="Oval 16">
              <a:extLst>
                <a:ext uri="{FF2B5EF4-FFF2-40B4-BE49-F238E27FC236}">
                  <a16:creationId xmlns:a16="http://schemas.microsoft.com/office/drawing/2014/main" id="{9C8FD621-F8ED-A7C7-0037-EA8A1BEC0D5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3256"/>
              <a:ext cx="30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5" name="Text Box 15">
              <a:extLst>
                <a:ext uri="{FF2B5EF4-FFF2-40B4-BE49-F238E27FC236}">
                  <a16:creationId xmlns:a16="http://schemas.microsoft.com/office/drawing/2014/main" id="{CD6F22AF-F932-7FEF-6CCB-1D349ACA3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3291"/>
              <a:ext cx="20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uk-UA" sz="1200">
                  <a:solidFill>
                    <a:schemeClr val="bg1"/>
                  </a:solidFill>
                </a:rPr>
                <a:t>OH</a:t>
              </a:r>
              <a:r>
                <a:rPr lang="fr-FR" altLang="uk-UA" sz="1200" baseline="30000">
                  <a:solidFill>
                    <a:schemeClr val="bg1"/>
                  </a:solidFill>
                </a:rPr>
                <a:t>-</a:t>
              </a:r>
            </a:p>
          </p:txBody>
        </p:sp>
      </p:grpSp>
      <p:cxnSp>
        <p:nvCxnSpPr>
          <p:cNvPr id="58385" name="AutoShape 54">
            <a:extLst>
              <a:ext uri="{FF2B5EF4-FFF2-40B4-BE49-F238E27FC236}">
                <a16:creationId xmlns:a16="http://schemas.microsoft.com/office/drawing/2014/main" id="{F3981DE6-182E-8285-9D6D-C88A08BEFA24}"/>
              </a:ext>
            </a:extLst>
          </p:cNvPr>
          <p:cNvCxnSpPr>
            <a:cxnSpLocks noChangeShapeType="1"/>
            <a:stCxn id="58402" idx="6"/>
            <a:endCxn id="58405" idx="0"/>
          </p:cNvCxnSpPr>
          <p:nvPr/>
        </p:nvCxnSpPr>
        <p:spPr bwMode="auto">
          <a:xfrm>
            <a:off x="4410076" y="5095876"/>
            <a:ext cx="404813" cy="544513"/>
          </a:xfrm>
          <a:prstGeom prst="curvedConnector2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e 55">
            <a:extLst>
              <a:ext uri="{FF2B5EF4-FFF2-40B4-BE49-F238E27FC236}">
                <a16:creationId xmlns:a16="http://schemas.microsoft.com/office/drawing/2014/main" id="{ED5FF4D1-29ED-4807-0B51-47B58B3637F0}"/>
              </a:ext>
            </a:extLst>
          </p:cNvPr>
          <p:cNvGrpSpPr/>
          <p:nvPr/>
        </p:nvGrpSpPr>
        <p:grpSpPr>
          <a:xfrm>
            <a:off x="6491293" y="4903793"/>
            <a:ext cx="890528" cy="462547"/>
            <a:chOff x="4929213" y="2857508"/>
            <a:chExt cx="3492004" cy="3492006"/>
          </a:xfrm>
          <a:noFill/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CC095DD6-608E-A631-20A5-5DC498B3256D}"/>
                </a:ext>
              </a:extLst>
            </p:cNvPr>
            <p:cNvSpPr/>
            <p:nvPr/>
          </p:nvSpPr>
          <p:spPr bwMode="auto">
            <a:xfrm>
              <a:off x="5072064" y="3011083"/>
              <a:ext cx="3203996" cy="3204002"/>
            </a:xfrm>
            <a:prstGeom prst="ellipse">
              <a:avLst/>
            </a:prstGeom>
            <a:solidFill>
              <a:srgbClr val="C9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uk-UA" sz="1050" dirty="0">
                  <a:latin typeface="Arial" charset="0"/>
                </a:rPr>
                <a:t>Бактерії</a:t>
              </a:r>
              <a:endParaRPr lang="fr-FR" sz="800" dirty="0">
                <a:latin typeface="Arial" charset="0"/>
              </a:endParaRPr>
            </a:p>
          </p:txBody>
        </p:sp>
        <p:grpSp>
          <p:nvGrpSpPr>
            <p:cNvPr id="4" name="Groupe 150">
              <a:extLst>
                <a:ext uri="{FF2B5EF4-FFF2-40B4-BE49-F238E27FC236}">
                  <a16:creationId xmlns:a16="http://schemas.microsoft.com/office/drawing/2014/main" id="{EEF13B00-924D-C593-DD00-C5483D6E18B6}"/>
                </a:ext>
              </a:extLst>
            </p:cNvPr>
            <p:cNvGrpSpPr/>
            <p:nvPr/>
          </p:nvGrpSpPr>
          <p:grpSpPr>
            <a:xfrm>
              <a:off x="4929213" y="2857508"/>
              <a:ext cx="3492004" cy="3492006"/>
              <a:chOff x="9108000" y="3132000"/>
              <a:chExt cx="1549513" cy="1542370"/>
            </a:xfrm>
            <a:grpFill/>
          </p:grpSpPr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BB6F1480-F634-32D2-2884-38B123B44547}"/>
                  </a:ext>
                </a:extLst>
              </p:cNvPr>
              <p:cNvSpPr/>
              <p:nvPr/>
            </p:nvSpPr>
            <p:spPr bwMode="auto">
              <a:xfrm>
                <a:off x="9828000" y="3132000"/>
                <a:ext cx="109513" cy="102370"/>
              </a:xfrm>
              <a:prstGeom prst="ellipse">
                <a:avLst/>
              </a:prstGeom>
              <a:grpFill/>
              <a:ln w="444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0"/>
              <a:lstStyle/>
              <a:p>
                <a:pPr algn="ctr" eaLnBrk="1" hangingPunct="1">
                  <a:defRPr/>
                </a:pPr>
                <a:endParaRPr lang="fr-FR" sz="1050">
                  <a:solidFill>
                    <a:srgbClr val="FF8585"/>
                  </a:solidFill>
                  <a:latin typeface="Arial" charset="0"/>
                </a:endParaRPr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B0DD0C6E-E6FD-CFC7-6E82-EB2CA1F3F8E1}"/>
                  </a:ext>
                </a:extLst>
              </p:cNvPr>
              <p:cNvSpPr/>
              <p:nvPr/>
            </p:nvSpPr>
            <p:spPr bwMode="auto">
              <a:xfrm>
                <a:off x="9828000" y="4572000"/>
                <a:ext cx="109513" cy="102370"/>
              </a:xfrm>
              <a:prstGeom prst="ellipse">
                <a:avLst/>
              </a:prstGeom>
              <a:grpFill/>
              <a:ln w="444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0"/>
              <a:lstStyle/>
              <a:p>
                <a:pPr algn="ctr" eaLnBrk="1" hangingPunct="1">
                  <a:defRPr/>
                </a:pPr>
                <a:endParaRPr lang="fr-FR" sz="1050">
                  <a:solidFill>
                    <a:srgbClr val="FF8585"/>
                  </a:solidFill>
                  <a:latin typeface="Arial" charset="0"/>
                </a:endParaRPr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E3DF3952-4ADB-5C6D-8A3D-2A33517B4DB7}"/>
                  </a:ext>
                </a:extLst>
              </p:cNvPr>
              <p:cNvSpPr/>
              <p:nvPr/>
            </p:nvSpPr>
            <p:spPr bwMode="auto">
              <a:xfrm>
                <a:off x="9108000" y="3852000"/>
                <a:ext cx="109513" cy="102370"/>
              </a:xfrm>
              <a:prstGeom prst="ellipse">
                <a:avLst/>
              </a:prstGeom>
              <a:grpFill/>
              <a:ln w="444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0"/>
              <a:lstStyle/>
              <a:p>
                <a:pPr algn="ctr" eaLnBrk="1" hangingPunct="1">
                  <a:defRPr/>
                </a:pPr>
                <a:endParaRPr lang="fr-FR" sz="1050">
                  <a:solidFill>
                    <a:srgbClr val="FF8585"/>
                  </a:solidFill>
                  <a:latin typeface="Arial" charset="0"/>
                </a:endParaRPr>
              </a:p>
            </p:txBody>
          </p:sp>
          <p:cxnSp>
            <p:nvCxnSpPr>
              <p:cNvPr id="62" name="AutoShape 20">
                <a:extLst>
                  <a:ext uri="{FF2B5EF4-FFF2-40B4-BE49-F238E27FC236}">
                    <a16:creationId xmlns:a16="http://schemas.microsoft.com/office/drawing/2014/main" id="{BBBA0650-26E5-2C53-A3A9-67A43F35B5A0}"/>
                  </a:ext>
                </a:extLst>
              </p:cNvPr>
              <p:cNvCxnSpPr>
                <a:cxnSpLocks noChangeShapeType="1"/>
                <a:stCxn id="61" idx="4"/>
                <a:endCxn id="60" idx="2"/>
              </p:cNvCxnSpPr>
              <p:nvPr/>
            </p:nvCxnSpPr>
            <p:spPr bwMode="auto">
              <a:xfrm rot="16200000" flipH="1">
                <a:off x="9160971" y="3956155"/>
                <a:ext cx="668815" cy="665243"/>
              </a:xfrm>
              <a:prstGeom prst="curvedConnector2">
                <a:avLst/>
              </a:prstGeom>
              <a:grpFill/>
              <a:ln w="44450">
                <a:solidFill>
                  <a:srgbClr val="43CEFF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3" name="AutoShape 20">
                <a:extLst>
                  <a:ext uri="{FF2B5EF4-FFF2-40B4-BE49-F238E27FC236}">
                    <a16:creationId xmlns:a16="http://schemas.microsoft.com/office/drawing/2014/main" id="{55253374-2102-1949-A26C-5FDF6EBF0A03}"/>
                  </a:ext>
                </a:extLst>
              </p:cNvPr>
              <p:cNvCxnSpPr>
                <a:cxnSpLocks noChangeShapeType="1"/>
                <a:stCxn id="65" idx="0"/>
                <a:endCxn id="59" idx="6"/>
              </p:cNvCxnSpPr>
              <p:nvPr/>
            </p:nvCxnSpPr>
            <p:spPr bwMode="auto">
              <a:xfrm rot="16200000" flipV="1">
                <a:off x="9935728" y="3184971"/>
                <a:ext cx="668815" cy="665244"/>
              </a:xfrm>
              <a:prstGeom prst="curvedConnector2">
                <a:avLst/>
              </a:prstGeom>
              <a:grpFill/>
              <a:ln w="44450">
                <a:solidFill>
                  <a:srgbClr val="43CEFF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4" name="AutoShape 20">
                <a:extLst>
                  <a:ext uri="{FF2B5EF4-FFF2-40B4-BE49-F238E27FC236}">
                    <a16:creationId xmlns:a16="http://schemas.microsoft.com/office/drawing/2014/main" id="{77776CBF-FAD8-DA60-6D56-AFAB8E261BD4}"/>
                  </a:ext>
                </a:extLst>
              </p:cNvPr>
              <p:cNvCxnSpPr>
                <a:cxnSpLocks noChangeShapeType="1"/>
                <a:stCxn id="59" idx="2"/>
                <a:endCxn id="61" idx="0"/>
              </p:cNvCxnSpPr>
              <p:nvPr/>
            </p:nvCxnSpPr>
            <p:spPr bwMode="auto">
              <a:xfrm rot="10800000" flipV="1">
                <a:off x="9162758" y="3183184"/>
                <a:ext cx="665243" cy="668815"/>
              </a:xfrm>
              <a:prstGeom prst="curvedConnector2">
                <a:avLst/>
              </a:prstGeom>
              <a:grpFill/>
              <a:ln w="44450">
                <a:solidFill>
                  <a:srgbClr val="43CEFF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A558EB2B-14B4-0F79-DD68-0BB4C5B9A568}"/>
                  </a:ext>
                </a:extLst>
              </p:cNvPr>
              <p:cNvSpPr/>
              <p:nvPr/>
            </p:nvSpPr>
            <p:spPr bwMode="auto">
              <a:xfrm>
                <a:off x="10548000" y="3852000"/>
                <a:ext cx="109513" cy="102370"/>
              </a:xfrm>
              <a:prstGeom prst="ellipse">
                <a:avLst/>
              </a:prstGeom>
              <a:grpFill/>
              <a:ln w="444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0"/>
              <a:lstStyle/>
              <a:p>
                <a:pPr algn="ctr" eaLnBrk="1" hangingPunct="1">
                  <a:defRPr/>
                </a:pPr>
                <a:endParaRPr lang="fr-FR" sz="1050">
                  <a:solidFill>
                    <a:srgbClr val="FF8585"/>
                  </a:solidFill>
                  <a:latin typeface="Arial" charset="0"/>
                </a:endParaRPr>
              </a:p>
            </p:txBody>
          </p:sp>
          <p:cxnSp>
            <p:nvCxnSpPr>
              <p:cNvPr id="66" name="AutoShape 20">
                <a:extLst>
                  <a:ext uri="{FF2B5EF4-FFF2-40B4-BE49-F238E27FC236}">
                    <a16:creationId xmlns:a16="http://schemas.microsoft.com/office/drawing/2014/main" id="{6772F830-9FB6-7AD8-A2BA-C49FC16963C6}"/>
                  </a:ext>
                </a:extLst>
              </p:cNvPr>
              <p:cNvCxnSpPr>
                <a:cxnSpLocks noChangeShapeType="1"/>
                <a:stCxn id="60" idx="6"/>
                <a:endCxn id="65" idx="4"/>
              </p:cNvCxnSpPr>
              <p:nvPr/>
            </p:nvCxnSpPr>
            <p:spPr bwMode="auto">
              <a:xfrm flipV="1">
                <a:off x="9937513" y="3954370"/>
                <a:ext cx="665244" cy="668815"/>
              </a:xfrm>
              <a:prstGeom prst="curvedConnector2">
                <a:avLst/>
              </a:prstGeom>
              <a:grpFill/>
              <a:ln w="44450">
                <a:solidFill>
                  <a:srgbClr val="43CEFF"/>
                </a:solidFill>
                <a:round/>
                <a:headEnd/>
                <a:tailEnd type="triangle" w="med" len="med"/>
              </a:ln>
            </p:spPr>
          </p:cxnSp>
        </p:grpSp>
      </p:grpSp>
      <p:cxnSp>
        <p:nvCxnSpPr>
          <p:cNvPr id="58387" name="AutoShape 54">
            <a:extLst>
              <a:ext uri="{FF2B5EF4-FFF2-40B4-BE49-F238E27FC236}">
                <a16:creationId xmlns:a16="http://schemas.microsoft.com/office/drawing/2014/main" id="{9EEA558A-215A-D5EF-FB2F-E4EC05234F8B}"/>
              </a:ext>
            </a:extLst>
          </p:cNvPr>
          <p:cNvCxnSpPr>
            <a:cxnSpLocks noChangeShapeType="1"/>
            <a:endCxn id="58395" idx="3"/>
          </p:cNvCxnSpPr>
          <p:nvPr/>
        </p:nvCxnSpPr>
        <p:spPr bwMode="auto">
          <a:xfrm>
            <a:off x="7265988" y="5119689"/>
            <a:ext cx="468312" cy="46037"/>
          </a:xfrm>
          <a:prstGeom prst="curvedConnector4">
            <a:avLst>
              <a:gd name="adj1" fmla="val 40676"/>
              <a:gd name="adj2" fmla="val 741380"/>
            </a:avLst>
          </a:prstGeom>
          <a:noFill/>
          <a:ln w="762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8" name="AutoShape 54">
            <a:extLst>
              <a:ext uri="{FF2B5EF4-FFF2-40B4-BE49-F238E27FC236}">
                <a16:creationId xmlns:a16="http://schemas.microsoft.com/office/drawing/2014/main" id="{188E2417-92B6-1337-41DE-C3B52158A7B0}"/>
              </a:ext>
            </a:extLst>
          </p:cNvPr>
          <p:cNvCxnSpPr>
            <a:cxnSpLocks noChangeShapeType="1"/>
            <a:stCxn id="58402" idx="0"/>
          </p:cNvCxnSpPr>
          <p:nvPr/>
        </p:nvCxnSpPr>
        <p:spPr bwMode="auto">
          <a:xfrm rot="5400000" flipH="1" flipV="1">
            <a:off x="4147344" y="4358481"/>
            <a:ext cx="323850" cy="573088"/>
          </a:xfrm>
          <a:prstGeom prst="curvedConnector2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9" name="AutoShape 54">
            <a:extLst>
              <a:ext uri="{FF2B5EF4-FFF2-40B4-BE49-F238E27FC236}">
                <a16:creationId xmlns:a16="http://schemas.microsoft.com/office/drawing/2014/main" id="{F21B1708-15C5-E827-F38A-674FA93A5D56}"/>
              </a:ext>
            </a:extLst>
          </p:cNvPr>
          <p:cNvCxnSpPr>
            <a:cxnSpLocks noChangeShapeType="1"/>
            <a:stCxn id="58398" idx="0"/>
            <a:endCxn id="58400" idx="4"/>
          </p:cNvCxnSpPr>
          <p:nvPr/>
        </p:nvCxnSpPr>
        <p:spPr bwMode="auto">
          <a:xfrm rot="16200000">
            <a:off x="5467351" y="4460876"/>
            <a:ext cx="549275" cy="28575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0" name="AutoShape 54">
            <a:extLst>
              <a:ext uri="{FF2B5EF4-FFF2-40B4-BE49-F238E27FC236}">
                <a16:creationId xmlns:a16="http://schemas.microsoft.com/office/drawing/2014/main" id="{BF534DAF-0D63-79E9-5476-52EF9571D1CC}"/>
              </a:ext>
            </a:extLst>
          </p:cNvPr>
          <p:cNvCxnSpPr>
            <a:cxnSpLocks noChangeShapeType="1"/>
            <a:stCxn id="58395" idx="6"/>
            <a:endCxn id="58396" idx="6"/>
          </p:cNvCxnSpPr>
          <p:nvPr/>
        </p:nvCxnSpPr>
        <p:spPr bwMode="auto">
          <a:xfrm flipH="1" flipV="1">
            <a:off x="8010525" y="3252789"/>
            <a:ext cx="215900" cy="1747837"/>
          </a:xfrm>
          <a:prstGeom prst="curvedConnector3">
            <a:avLst>
              <a:gd name="adj1" fmla="val -105148"/>
            </a:avLst>
          </a:prstGeom>
          <a:noFill/>
          <a:ln w="762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1" name="AutoShape 54">
            <a:extLst>
              <a:ext uri="{FF2B5EF4-FFF2-40B4-BE49-F238E27FC236}">
                <a16:creationId xmlns:a16="http://schemas.microsoft.com/office/drawing/2014/main" id="{8E9363A8-B51F-71A2-4853-17B91545EC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02400" y="5472114"/>
            <a:ext cx="374650" cy="287337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2" name="Oval 16">
            <a:extLst>
              <a:ext uri="{FF2B5EF4-FFF2-40B4-BE49-F238E27FC236}">
                <a16:creationId xmlns:a16="http://schemas.microsoft.com/office/drawing/2014/main" id="{8A50A2E3-9FA2-CD13-DE34-3B606C35B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9" y="5454651"/>
            <a:ext cx="231775" cy="157163"/>
          </a:xfrm>
          <a:prstGeom prst="ellipse">
            <a:avLst/>
          </a:prstGeom>
          <a:solidFill>
            <a:srgbClr val="FF0000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uk-UA" sz="1800" b="1">
                <a:solidFill>
                  <a:schemeClr val="bg1"/>
                </a:solidFill>
              </a:rPr>
              <a:t>-</a:t>
            </a:r>
            <a:endParaRPr lang="fr-FR" altLang="uk-UA" sz="1800" b="1" baseline="30000">
              <a:solidFill>
                <a:schemeClr val="bg1"/>
              </a:solidFill>
            </a:endParaRPr>
          </a:p>
        </p:txBody>
      </p:sp>
      <p:sp>
        <p:nvSpPr>
          <p:cNvPr id="58393" name="Text Box 6">
            <a:extLst>
              <a:ext uri="{FF2B5EF4-FFF2-40B4-BE49-F238E27FC236}">
                <a16:creationId xmlns:a16="http://schemas.microsoft.com/office/drawing/2014/main" id="{03248B6B-DAD1-1653-8FC5-7F4E0EE82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6" y="5989638"/>
            <a:ext cx="6594475" cy="677108"/>
          </a:xfrm>
          <a:prstGeom prst="rect">
            <a:avLst/>
          </a:prstGeom>
          <a:solidFill>
            <a:srgbClr val="FFFF00">
              <a:alpha val="59999"/>
            </a:srgbClr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  <a:buFontTx/>
              <a:buNone/>
            </a:pPr>
            <a:r>
              <a:rPr lang="ru-RU" altLang="uk-UA" sz="1600"/>
              <a:t>Найбільше поглинається азоту в нітратній формі </a:t>
            </a:r>
            <a:r>
              <a:rPr lang="ru-RU" altLang="uk-UA" sz="2000" b="1">
                <a:solidFill>
                  <a:schemeClr val="tx2"/>
                </a:solidFill>
              </a:rPr>
              <a:t>NO</a:t>
            </a:r>
            <a:r>
              <a:rPr lang="ru-RU" altLang="uk-UA" sz="2000" b="1" baseline="-25000">
                <a:solidFill>
                  <a:schemeClr val="tx2"/>
                </a:solidFill>
              </a:rPr>
              <a:t>3</a:t>
            </a:r>
            <a:r>
              <a:rPr lang="ru-RU" altLang="uk-UA" sz="1600"/>
              <a:t> потім амонійна форма </a:t>
            </a:r>
            <a:r>
              <a:rPr lang="ru-RU" altLang="uk-UA" sz="1800" b="1"/>
              <a:t>NH</a:t>
            </a:r>
            <a:r>
              <a:rPr lang="ru-RU" altLang="uk-UA" sz="1800" b="1" baseline="-25000"/>
              <a:t>4</a:t>
            </a:r>
            <a:r>
              <a:rPr lang="ru-RU" altLang="uk-UA" sz="1800" b="1" baseline="50000"/>
              <a:t>+</a:t>
            </a:r>
            <a:endParaRPr lang="ru-RU" altLang="uk-UA" sz="1600"/>
          </a:p>
        </p:txBody>
      </p:sp>
      <p:sp>
        <p:nvSpPr>
          <p:cNvPr id="58394" name="AutoShape 26">
            <a:extLst>
              <a:ext uri="{FF2B5EF4-FFF2-40B4-BE49-F238E27FC236}">
                <a16:creationId xmlns:a16="http://schemas.microsoft.com/office/drawing/2014/main" id="{3C7F5743-C8B6-41A2-5A3F-47F9999B07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05895" y="6285707"/>
            <a:ext cx="180975" cy="1063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400"/>
          </a:p>
        </p:txBody>
      </p:sp>
      <p:sp>
        <p:nvSpPr>
          <p:cNvPr id="58395" name="Oval 27">
            <a:extLst>
              <a:ext uri="{FF2B5EF4-FFF2-40B4-BE49-F238E27FC236}">
                <a16:creationId xmlns:a16="http://schemas.microsoft.com/office/drawing/2014/main" id="{1FF9900F-ECEE-7EC3-BA64-657F2347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163" y="4765676"/>
            <a:ext cx="576262" cy="4683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uk-UA" sz="1200" b="1"/>
              <a:t>NO</a:t>
            </a:r>
            <a:r>
              <a:rPr lang="fr-FR" altLang="uk-UA" sz="1200" b="1" baseline="-25000"/>
              <a:t>3</a:t>
            </a:r>
            <a:r>
              <a:rPr lang="fr-FR" altLang="uk-UA" sz="1200" b="1" baseline="50000"/>
              <a:t>-</a:t>
            </a:r>
            <a:endParaRPr lang="fr-FR" altLang="uk-UA" sz="1200" b="1"/>
          </a:p>
        </p:txBody>
      </p:sp>
      <p:sp>
        <p:nvSpPr>
          <p:cNvPr id="58396" name="Oval 28">
            <a:extLst>
              <a:ext uri="{FF2B5EF4-FFF2-40B4-BE49-F238E27FC236}">
                <a16:creationId xmlns:a16="http://schemas.microsoft.com/office/drawing/2014/main" id="{D21F749A-021E-9C87-3866-0E6C547D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9" y="2605088"/>
            <a:ext cx="1296987" cy="12938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uk-UA" b="1">
                <a:solidFill>
                  <a:schemeClr val="tx2"/>
                </a:solidFill>
              </a:rPr>
              <a:t>NO</a:t>
            </a:r>
            <a:r>
              <a:rPr lang="fr-FR" altLang="uk-UA" b="1" baseline="-25000">
                <a:solidFill>
                  <a:schemeClr val="tx2"/>
                </a:solidFill>
              </a:rPr>
              <a:t>3</a:t>
            </a:r>
            <a:r>
              <a:rPr lang="fr-FR" altLang="uk-UA" b="1" baseline="50000">
                <a:solidFill>
                  <a:schemeClr val="tx2"/>
                </a:solidFill>
              </a:rPr>
              <a:t>-</a:t>
            </a:r>
            <a:endParaRPr lang="fr-FR" altLang="uk-UA" b="1">
              <a:solidFill>
                <a:schemeClr val="tx2"/>
              </a:solidFill>
            </a:endParaRPr>
          </a:p>
        </p:txBody>
      </p:sp>
      <p:sp>
        <p:nvSpPr>
          <p:cNvPr id="58397" name="Rectangle 29">
            <a:extLst>
              <a:ext uri="{FF2B5EF4-FFF2-40B4-BE49-F238E27FC236}">
                <a16:creationId xmlns:a16="http://schemas.microsoft.com/office/drawing/2014/main" id="{6D842F26-78A9-5F39-F864-8F60B3BEA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3684588"/>
            <a:ext cx="23050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uk-UA" sz="4000" b="1">
                <a:solidFill>
                  <a:srgbClr val="FF0000"/>
                </a:solidFill>
              </a:rPr>
              <a:t>75 - 95</a:t>
            </a:r>
            <a:r>
              <a:rPr lang="fr-FR" altLang="uk-UA" sz="4000" b="1"/>
              <a:t>%</a:t>
            </a:r>
          </a:p>
        </p:txBody>
      </p:sp>
      <p:sp>
        <p:nvSpPr>
          <p:cNvPr id="58398" name="Oval 30">
            <a:extLst>
              <a:ext uri="{FF2B5EF4-FFF2-40B4-BE49-F238E27FC236}">
                <a16:creationId xmlns:a16="http://schemas.microsoft.com/office/drawing/2014/main" id="{05011F20-AB11-2887-F398-31C8628E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4878389"/>
            <a:ext cx="503238" cy="46513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uk-UA" sz="1400" b="1"/>
              <a:t>NH</a:t>
            </a:r>
            <a:r>
              <a:rPr lang="fr-FR" altLang="uk-UA" sz="1400" b="1" baseline="-25000"/>
              <a:t>4</a:t>
            </a:r>
            <a:r>
              <a:rPr lang="fr-FR" altLang="uk-UA" sz="1400" b="1" baseline="50000"/>
              <a:t>+</a:t>
            </a:r>
            <a:endParaRPr lang="fr-FR" altLang="uk-UA" sz="1400" b="1"/>
          </a:p>
        </p:txBody>
      </p:sp>
      <p:sp>
        <p:nvSpPr>
          <p:cNvPr id="58399" name="Rectangle 31">
            <a:extLst>
              <a:ext uri="{FF2B5EF4-FFF2-40B4-BE49-F238E27FC236}">
                <a16:creationId xmlns:a16="http://schemas.microsoft.com/office/drawing/2014/main" id="{F4CAA20B-08DF-006C-F17D-09C79BFEC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0" y="4476750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uk-UA" sz="1400" b="1">
                <a:solidFill>
                  <a:srgbClr val="FF0000"/>
                </a:solidFill>
              </a:rPr>
              <a:t>0 - 3</a:t>
            </a:r>
            <a:r>
              <a:rPr lang="fr-FR" altLang="uk-UA" sz="1400" b="1"/>
              <a:t> %</a:t>
            </a:r>
          </a:p>
        </p:txBody>
      </p:sp>
      <p:sp>
        <p:nvSpPr>
          <p:cNvPr id="58400" name="Oval 32">
            <a:extLst>
              <a:ext uri="{FF2B5EF4-FFF2-40B4-BE49-F238E27FC236}">
                <a16:creationId xmlns:a16="http://schemas.microsoft.com/office/drawing/2014/main" id="{8D66D337-BE19-F962-17AE-1668B80B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6" y="3613151"/>
            <a:ext cx="790575" cy="715963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uk-UA" sz="1800" b="1"/>
              <a:t>NH</a:t>
            </a:r>
            <a:r>
              <a:rPr lang="fr-FR" altLang="uk-UA" sz="1800" b="1" baseline="-25000"/>
              <a:t>4</a:t>
            </a:r>
            <a:r>
              <a:rPr lang="fr-FR" altLang="uk-UA" sz="1800" b="1" baseline="50000"/>
              <a:t>+</a:t>
            </a:r>
            <a:endParaRPr lang="fr-FR" altLang="uk-UA" sz="1800" b="1"/>
          </a:p>
        </p:txBody>
      </p:sp>
      <p:sp>
        <p:nvSpPr>
          <p:cNvPr id="58401" name="Rectangle 33">
            <a:extLst>
              <a:ext uri="{FF2B5EF4-FFF2-40B4-BE49-F238E27FC236}">
                <a16:creationId xmlns:a16="http://schemas.microsoft.com/office/drawing/2014/main" id="{3AB2DC70-3721-517B-B994-8BD685324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8" y="4405313"/>
            <a:ext cx="10795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uk-UA" sz="2000" b="1">
                <a:solidFill>
                  <a:srgbClr val="FF0000"/>
                </a:solidFill>
              </a:rPr>
              <a:t>5 - 25</a:t>
            </a:r>
            <a:r>
              <a:rPr lang="fr-FR" altLang="uk-UA" sz="2000" b="1"/>
              <a:t> %</a:t>
            </a:r>
          </a:p>
        </p:txBody>
      </p:sp>
      <p:sp>
        <p:nvSpPr>
          <p:cNvPr id="58402" name="Oval 34">
            <a:extLst>
              <a:ext uri="{FF2B5EF4-FFF2-40B4-BE49-F238E27FC236}">
                <a16:creationId xmlns:a16="http://schemas.microsoft.com/office/drawing/2014/main" id="{C4F1EA86-CE09-C875-A0EC-40B1CFBD0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9" y="4806951"/>
            <a:ext cx="776287" cy="576263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rgbClr val="3366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200">
                <a:solidFill>
                  <a:schemeClr val="bg1"/>
                </a:solidFill>
              </a:rPr>
              <a:t>амидная</a:t>
            </a:r>
            <a:endParaRPr lang="ru-RU" altLang="uk-UA" sz="1200" b="1">
              <a:solidFill>
                <a:schemeClr val="bg1"/>
              </a:solidFill>
            </a:endParaRPr>
          </a:p>
        </p:txBody>
      </p:sp>
      <p:pic>
        <p:nvPicPr>
          <p:cNvPr id="58403" name="Picture 2" descr="FEUILLE3">
            <a:extLst>
              <a:ext uri="{FF2B5EF4-FFF2-40B4-BE49-F238E27FC236}">
                <a16:creationId xmlns:a16="http://schemas.microsoft.com/office/drawing/2014/main" id="{C44D5CCF-5BB4-CEDF-6B71-FB7EF8EE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002">
            <a:off x="6324600" y="1371600"/>
            <a:ext cx="25923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9799" name="Rectangle 28979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BBE55461-AA25-21FB-8560-9B47B1B1C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Карбамід</a:t>
            </a:r>
            <a:endParaRPr lang="ru-RU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980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0598FF4-5E7E-51B1-EC12-6D9DABC9C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uk-UA" sz="1700"/>
              <a:t>У процесі грануляції під впливом високої температури (при порушенні технологічних вимог) у карбаміді може утворюватись </a:t>
            </a:r>
            <a:r>
              <a:rPr lang="uk-UA" altLang="uk-UA" sz="1700" u="sng"/>
              <a:t>токсична </a:t>
            </a:r>
            <a:r>
              <a:rPr lang="uk-UA" altLang="uk-UA" sz="1700"/>
              <a:t>для рослин речовина – </a:t>
            </a:r>
            <a:r>
              <a:rPr lang="uk-UA" altLang="uk-UA" sz="1700" b="1" i="1" u="sng"/>
              <a:t>біурет.</a:t>
            </a:r>
          </a:p>
          <a:p>
            <a:pPr eaLnBrk="1" hangingPunct="1"/>
            <a:r>
              <a:rPr lang="uk-UA" altLang="uk-UA" sz="1700"/>
              <a:t> При внесенні карбаміду безпосередньо перед сівбою з високим (2,7-3,0%) вмістом біурету, </a:t>
            </a:r>
            <a:r>
              <a:rPr lang="uk-UA" altLang="uk-UA" sz="1700" u="sng"/>
              <a:t>можуть пригнічуватися молоді рослини.</a:t>
            </a:r>
            <a:r>
              <a:rPr lang="uk-UA" altLang="uk-UA" sz="1700"/>
              <a:t> Державним стандартом допускається вміст біурету не більше 1,4%. Біурет, зазвичай, розкладається в грунті впродовж 10-15 діб.</a:t>
            </a:r>
          </a:p>
          <a:p>
            <a:pPr eaLnBrk="1" hangingPunct="1"/>
            <a:r>
              <a:rPr lang="uk-UA" altLang="uk-UA" sz="1700"/>
              <a:t>Для листкового внесення бажаний вміст біурету </a:t>
            </a:r>
            <a:r>
              <a:rPr lang="en-US" altLang="uk-UA" sz="1700">
                <a:cs typeface="Arial" panose="020B0604020202020204" pitchFamily="34" charset="0"/>
              </a:rPr>
              <a:t>&lt;</a:t>
            </a:r>
            <a:r>
              <a:rPr lang="uk-UA" altLang="uk-UA" sz="1700">
                <a:cs typeface="Arial" panose="020B0604020202020204" pitchFamily="34" charset="0"/>
              </a:rPr>
              <a:t>0,3%</a:t>
            </a:r>
          </a:p>
          <a:p>
            <a:pPr eaLnBrk="1" hangingPunct="1"/>
            <a:r>
              <a:rPr lang="uk-UA" altLang="uk-UA" sz="1700"/>
              <a:t>Підживлення озимих карбамідом </a:t>
            </a:r>
            <a:r>
              <a:rPr lang="uk-UA" altLang="uk-UA" sz="1700" b="1" u="sng"/>
              <a:t>рано навесні</a:t>
            </a:r>
            <a:r>
              <a:rPr lang="uk-UA" altLang="uk-UA" sz="1700"/>
              <a:t> - кінець лютого –початок березня.</a:t>
            </a:r>
          </a:p>
          <a:p>
            <a:pPr eaLnBrk="1" hangingPunct="1"/>
            <a:r>
              <a:rPr lang="uk-UA" altLang="uk-UA" sz="1700" b="1" i="1" u="sng"/>
              <a:t>Аміачна селітра</a:t>
            </a:r>
            <a:r>
              <a:rPr lang="uk-UA" altLang="uk-UA" sz="1700"/>
              <a:t> – найкраща – амонійна + нітратна</a:t>
            </a:r>
          </a:p>
          <a:p>
            <a:pPr eaLnBrk="1" hangingPunct="1"/>
            <a:r>
              <a:rPr lang="uk-UA" altLang="uk-UA" sz="1700" b="1" u="sng"/>
              <a:t>Карбамід</a:t>
            </a:r>
            <a:r>
              <a:rPr lang="uk-UA" altLang="uk-UA" sz="1700"/>
              <a:t> – спочатку амідна, недоступна форма. За холодної погоди не буде працювати. Щоб перейти в амонійну – потрібне тепло. вимивається. </a:t>
            </a:r>
          </a:p>
          <a:p>
            <a:pPr eaLnBrk="1" hangingPunct="1"/>
            <a:r>
              <a:rPr lang="uk-UA" altLang="uk-UA" sz="1700"/>
              <a:t>Придатність для </a:t>
            </a:r>
            <a:r>
              <a:rPr lang="uk-UA" altLang="uk-UA" sz="1700" b="1" u="sng"/>
              <a:t>другого підживлення</a:t>
            </a:r>
            <a:r>
              <a:rPr lang="uk-UA" altLang="uk-UA" sz="1700"/>
              <a:t> (1-10.05)  сумнівна – втрати від випаровування</a:t>
            </a:r>
          </a:p>
          <a:p>
            <a:pPr eaLnBrk="1" hangingPunct="1"/>
            <a:r>
              <a:rPr lang="uk-UA" altLang="uk-UA" sz="1700"/>
              <a:t>Карбамід - ідеально для </a:t>
            </a:r>
            <a:r>
              <a:rPr lang="uk-UA" altLang="uk-UA" sz="1700" b="1" i="1" u="sng"/>
              <a:t>листкового внесення</a:t>
            </a:r>
            <a:r>
              <a:rPr lang="uk-UA" altLang="uk-UA" sz="1700"/>
              <a:t>.</a:t>
            </a:r>
            <a:endParaRPr lang="ru-RU" altLang="uk-UA" sz="1700"/>
          </a:p>
          <a:p>
            <a:pPr eaLnBrk="1" hangingPunct="1"/>
            <a:endParaRPr lang="en-US" altLang="uk-UA" sz="17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4615" name="Rectangle 3246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468CB7F7-0C59-9672-B60B-F9162A93E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КАС</a:t>
            </a:r>
            <a:endParaRPr lang="ru-RU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46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7697293-84EF-1A76-2788-5908B5E8A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uk-UA" sz="2200" b="1"/>
              <a:t>Переваги</a:t>
            </a:r>
            <a:r>
              <a:rPr lang="uk-UA" altLang="uk-UA" sz="2200"/>
              <a:t>: нижча ціна,не містить вільного аміаку, немає втрат</a:t>
            </a:r>
          </a:p>
          <a:p>
            <a:pPr eaLnBrk="1" hangingPunct="1"/>
            <a:r>
              <a:rPr lang="uk-UA" altLang="uk-UA" sz="2200" b="1"/>
              <a:t>Недоліки</a:t>
            </a:r>
            <a:r>
              <a:rPr lang="uk-UA" altLang="uk-UA" sz="2200"/>
              <a:t>: можливість опіків (навіть в нормі </a:t>
            </a:r>
            <a:r>
              <a:rPr lang="en-US" altLang="uk-UA" sz="2200"/>
              <a:t>N</a:t>
            </a:r>
            <a:r>
              <a:rPr lang="uk-UA" altLang="uk-UA" sz="2200"/>
              <a:t>10)та пошкодження оприскувачів, </a:t>
            </a:r>
          </a:p>
          <a:p>
            <a:pPr eaLnBrk="1" hangingPunct="1"/>
            <a:r>
              <a:rPr lang="uk-UA" altLang="uk-UA" sz="2200" b="1"/>
              <a:t>Перше</a:t>
            </a:r>
            <a:r>
              <a:rPr lang="uk-UA" altLang="uk-UA" sz="2200"/>
              <a:t> підживлення КАС рано навесні – </a:t>
            </a:r>
            <a:r>
              <a:rPr lang="en-US" altLang="uk-UA" sz="2200"/>
              <a:t>N</a:t>
            </a:r>
            <a:r>
              <a:rPr lang="uk-UA" altLang="uk-UA" sz="2200"/>
              <a:t>30-60 </a:t>
            </a:r>
          </a:p>
          <a:p>
            <a:pPr eaLnBrk="1" hangingPunct="1"/>
            <a:r>
              <a:rPr lang="uk-UA" altLang="uk-UA" sz="2200" b="1"/>
              <a:t>Друге</a:t>
            </a:r>
            <a:r>
              <a:rPr lang="uk-UA" altLang="uk-UA" sz="2200"/>
              <a:t> підживлення стеблування – не більше </a:t>
            </a:r>
            <a:r>
              <a:rPr lang="en-US" altLang="uk-UA" sz="2200"/>
              <a:t>N</a:t>
            </a:r>
            <a:r>
              <a:rPr lang="uk-UA" altLang="uk-UA" sz="2200"/>
              <a:t>20-30</a:t>
            </a:r>
          </a:p>
          <a:p>
            <a:pPr eaLnBrk="1" hangingPunct="1"/>
            <a:r>
              <a:rPr lang="uk-UA" altLang="uk-UA" sz="2200"/>
              <a:t>КАС вносять у водному розчині і нерозбавлену. </a:t>
            </a:r>
          </a:p>
          <a:p>
            <a:pPr eaLnBrk="1" hangingPunct="1"/>
            <a:r>
              <a:rPr lang="uk-UA" altLang="uk-UA" sz="2200"/>
              <a:t>Не можна підживлювати при  </a:t>
            </a:r>
            <a:r>
              <a:rPr lang="en-US" altLang="uk-UA" sz="2200">
                <a:cs typeface="Arial" panose="020B0604020202020204" pitchFamily="34" charset="0"/>
              </a:rPr>
              <a:t>&gt;</a:t>
            </a:r>
            <a:r>
              <a:rPr lang="uk-UA" altLang="uk-UA" sz="2200"/>
              <a:t>+20С, сухій і сонячній погоді.</a:t>
            </a:r>
            <a:endParaRPr lang="ru-RU" altLang="uk-UA"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72" name="Rectangle 6247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A39A5DBC-0061-AE60-77CE-CD9B539BC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5400" b="1"/>
              <a:t>Безводний аміак</a:t>
            </a:r>
            <a:endParaRPr lang="ru-RU" altLang="uk-UA" sz="5400" b="1"/>
          </a:p>
        </p:txBody>
      </p:sp>
      <p:sp>
        <p:nvSpPr>
          <p:cNvPr id="6247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2DA6464-D815-F555-2DF2-0F400E618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uk-UA" sz="2200" dirty="0"/>
              <a:t>Норма: </a:t>
            </a:r>
            <a:r>
              <a:rPr lang="en-US" altLang="uk-UA" sz="2200" dirty="0"/>
              <a:t>N</a:t>
            </a:r>
            <a:r>
              <a:rPr lang="uk-UA" altLang="uk-UA" sz="2200" dirty="0"/>
              <a:t>90-150</a:t>
            </a:r>
          </a:p>
          <a:p>
            <a:pPr eaLnBrk="1" hangingPunct="1"/>
            <a:r>
              <a:rPr lang="uk-UA" altLang="uk-UA" sz="2200" dirty="0"/>
              <a:t>Глибина внесення  - 15 – 20 см, тип </a:t>
            </a:r>
            <a:r>
              <a:rPr lang="uk-UA" altLang="uk-UA" sz="2200" dirty="0" err="1"/>
              <a:t>грунту</a:t>
            </a:r>
            <a:endParaRPr lang="uk-UA" altLang="uk-UA" sz="2200" dirty="0"/>
          </a:p>
          <a:p>
            <a:pPr eaLnBrk="1" hangingPunct="1"/>
            <a:r>
              <a:rPr lang="uk-UA" altLang="uk-UA" sz="2200" dirty="0" err="1"/>
              <a:t>Темпер</a:t>
            </a:r>
            <a:r>
              <a:rPr lang="uk-UA" altLang="uk-UA" sz="2200" dirty="0"/>
              <a:t> не більше   +10С  </a:t>
            </a:r>
          </a:p>
          <a:p>
            <a:pPr eaLnBrk="1" hangingPunct="1"/>
            <a:r>
              <a:rPr lang="uk-UA" altLang="uk-UA" sz="2200" dirty="0"/>
              <a:t>Строки, озима пшениця – до сівби</a:t>
            </a:r>
          </a:p>
          <a:p>
            <a:pPr eaLnBrk="1" hangingPunct="1"/>
            <a:r>
              <a:rPr lang="uk-UA" altLang="uk-UA" sz="2200" dirty="0"/>
              <a:t>Переваги: </a:t>
            </a:r>
            <a:r>
              <a:rPr lang="uk-UA" altLang="uk-UA" sz="2200" dirty="0" err="1"/>
              <a:t>дешевше,рівномірно</a:t>
            </a:r>
            <a:endParaRPr lang="uk-UA" altLang="uk-UA" sz="2200" dirty="0"/>
          </a:p>
          <a:p>
            <a:pPr eaLnBrk="1" hangingPunct="1"/>
            <a:r>
              <a:rPr lang="uk-UA" altLang="uk-UA" sz="2200" dirty="0"/>
              <a:t>Недоліки: складна техніка, техніка безпеки, переростання, зниження зимостійкості</a:t>
            </a:r>
            <a:endParaRPr lang="ru-RU" altLang="uk-UA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59C9AD4-33D1-12D1-DBD2-C8B82828C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89" y="404814"/>
            <a:ext cx="7793037" cy="579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4000"/>
              <a:t>Фосфорні добрива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FB606D4-EC93-37A5-5CF7-FFD1D03FA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341438"/>
            <a:ext cx="8420100" cy="1943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uk-UA" sz="2400"/>
              <a:t>             Суперфосфат гранульований Р</a:t>
            </a:r>
            <a:r>
              <a:rPr lang="uk-UA" altLang="uk-UA" sz="1800"/>
              <a:t>20</a:t>
            </a:r>
            <a:r>
              <a:rPr lang="de-DE" altLang="uk-UA" sz="2400"/>
              <a:t>S</a:t>
            </a:r>
            <a:r>
              <a:rPr lang="de-DE" altLang="uk-UA" sz="1800"/>
              <a:t>11</a:t>
            </a:r>
            <a:r>
              <a:rPr lang="de-DE" altLang="uk-UA" sz="2400"/>
              <a:t> </a:t>
            </a:r>
          </a:p>
          <a:p>
            <a:pPr eaLnBrk="1" hangingPunct="1">
              <a:buFontTx/>
              <a:buNone/>
            </a:pPr>
            <a:r>
              <a:rPr lang="uk-UA" altLang="uk-UA" sz="2400"/>
              <a:t>             Суперфосфат амонізований </a:t>
            </a:r>
            <a:r>
              <a:rPr lang="de-DE" altLang="uk-UA" sz="2400"/>
              <a:t>N</a:t>
            </a:r>
            <a:r>
              <a:rPr lang="uk-UA" altLang="uk-UA" sz="1800"/>
              <a:t>3</a:t>
            </a:r>
            <a:r>
              <a:rPr lang="uk-UA" altLang="uk-UA" sz="2400"/>
              <a:t>Р</a:t>
            </a:r>
            <a:r>
              <a:rPr lang="uk-UA" altLang="uk-UA" sz="1800"/>
              <a:t>27</a:t>
            </a:r>
            <a:r>
              <a:rPr lang="de-DE" altLang="uk-UA" sz="2400"/>
              <a:t>S</a:t>
            </a:r>
            <a:r>
              <a:rPr lang="de-DE" altLang="uk-UA" sz="1800"/>
              <a:t>1</a:t>
            </a:r>
            <a:r>
              <a:rPr lang="uk-UA" altLang="uk-UA" sz="1800"/>
              <a:t>2</a:t>
            </a:r>
            <a:r>
              <a:rPr lang="de-DE" altLang="uk-UA" sz="2400"/>
              <a:t> </a:t>
            </a:r>
            <a:endParaRPr lang="uk-UA" altLang="uk-UA" sz="2400"/>
          </a:p>
          <a:p>
            <a:pPr eaLnBrk="1" hangingPunct="1">
              <a:buFontTx/>
              <a:buNone/>
            </a:pPr>
            <a:r>
              <a:rPr lang="uk-UA" altLang="uk-UA" sz="2400"/>
              <a:t>Амофос </a:t>
            </a:r>
            <a:r>
              <a:rPr lang="de-DE" altLang="uk-UA" sz="2400"/>
              <a:t>N</a:t>
            </a:r>
            <a:r>
              <a:rPr lang="uk-UA" altLang="uk-UA" sz="1800"/>
              <a:t>12</a:t>
            </a:r>
            <a:r>
              <a:rPr lang="uk-UA" altLang="uk-UA" sz="2400"/>
              <a:t>Р</a:t>
            </a:r>
            <a:r>
              <a:rPr lang="uk-UA" altLang="uk-UA" sz="1800"/>
              <a:t>52</a:t>
            </a:r>
            <a:r>
              <a:rPr lang="uk-UA" altLang="uk-UA" sz="2400"/>
              <a:t> - на кислих ґрунтах краще вносити </a:t>
            </a:r>
          </a:p>
          <a:p>
            <a:pPr eaLnBrk="1" hangingPunct="1">
              <a:buFontTx/>
              <a:buNone/>
            </a:pPr>
            <a:r>
              <a:rPr lang="uk-UA" altLang="uk-UA" sz="2400"/>
              <a:t>суперфосфат, на нейтральних і слаболужних – амофос 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975805B8-F29A-41FD-8548-C60CC676E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4149726"/>
            <a:ext cx="85693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uk-UA" sz="2400"/>
              <a:t>Калій хлористий  К</a:t>
            </a:r>
            <a:r>
              <a:rPr lang="uk-UA" altLang="uk-UA" sz="1600"/>
              <a:t>60</a:t>
            </a:r>
            <a:r>
              <a:rPr lang="uk-UA" altLang="uk-UA" sz="2400"/>
              <a:t> </a:t>
            </a:r>
            <a:r>
              <a:rPr lang="en-US" altLang="uk-UA" sz="2400"/>
              <a:t>Cl</a:t>
            </a:r>
            <a:endParaRPr lang="uk-UA" altLang="uk-UA" sz="2400"/>
          </a:p>
          <a:p>
            <a:pPr eaLnBrk="1" hangingPunct="1">
              <a:buFontTx/>
              <a:buNone/>
            </a:pPr>
            <a:r>
              <a:rPr lang="uk-UA" altLang="uk-UA" sz="2400"/>
              <a:t>Калійна сіль        К</a:t>
            </a:r>
            <a:r>
              <a:rPr lang="uk-UA" altLang="uk-UA" sz="1600"/>
              <a:t>40</a:t>
            </a:r>
            <a:r>
              <a:rPr lang="uk-UA" altLang="uk-UA" sz="2400"/>
              <a:t>       містить 20 %</a:t>
            </a:r>
            <a:r>
              <a:rPr lang="en-US" altLang="uk-UA" sz="2400"/>
              <a:t> NaCl</a:t>
            </a:r>
            <a:r>
              <a:rPr lang="uk-UA" altLang="uk-UA" sz="2400"/>
              <a:t> і 2-3 % </a:t>
            </a:r>
            <a:r>
              <a:rPr lang="en-US" altLang="uk-UA" sz="2400"/>
              <a:t>MgCl </a:t>
            </a:r>
            <a:endParaRPr lang="uk-UA" altLang="uk-UA" sz="2400"/>
          </a:p>
          <a:p>
            <a:pPr eaLnBrk="1" hangingPunct="1">
              <a:buFontTx/>
              <a:buNone/>
            </a:pPr>
            <a:r>
              <a:rPr lang="uk-UA" altLang="uk-UA" sz="2400"/>
              <a:t>                              (під цукровий буряк) </a:t>
            </a:r>
          </a:p>
          <a:p>
            <a:pPr eaLnBrk="1" hangingPunct="1">
              <a:buFontTx/>
              <a:buNone/>
            </a:pPr>
            <a:r>
              <a:rPr lang="uk-UA" altLang="uk-UA" sz="2400"/>
              <a:t>Калімагнезія К</a:t>
            </a:r>
            <a:r>
              <a:rPr lang="uk-UA" altLang="uk-UA" sz="1600"/>
              <a:t>25-28 </a:t>
            </a:r>
            <a:r>
              <a:rPr lang="de-DE" altLang="uk-UA" sz="2400"/>
              <a:t>Mg</a:t>
            </a:r>
            <a:r>
              <a:rPr lang="uk-UA" altLang="uk-UA" sz="1600"/>
              <a:t>8</a:t>
            </a:r>
            <a:r>
              <a:rPr lang="de-DE" altLang="uk-UA" sz="2400"/>
              <a:t> S</a:t>
            </a:r>
            <a:r>
              <a:rPr lang="uk-UA" altLang="uk-UA" sz="1800"/>
              <a:t>12-14</a:t>
            </a:r>
            <a:r>
              <a:rPr lang="de-DE" altLang="uk-UA" sz="2400"/>
              <a:t> </a:t>
            </a:r>
            <a:r>
              <a:rPr lang="uk-UA" altLang="uk-UA" sz="2400"/>
              <a:t>- найкраще калійне добриво </a:t>
            </a:r>
          </a:p>
          <a:p>
            <a:pPr eaLnBrk="1" hangingPunct="1">
              <a:buFontTx/>
              <a:buNone/>
            </a:pPr>
            <a:r>
              <a:rPr lang="uk-UA" altLang="uk-UA" sz="2400"/>
              <a:t>Калімаг         К</a:t>
            </a:r>
            <a:r>
              <a:rPr lang="uk-UA" altLang="uk-UA" sz="1600"/>
              <a:t>25-40 </a:t>
            </a:r>
            <a:r>
              <a:rPr lang="de-DE" altLang="uk-UA" sz="2400"/>
              <a:t>Mg</a:t>
            </a:r>
            <a:r>
              <a:rPr lang="uk-UA" altLang="uk-UA" sz="1600"/>
              <a:t>8</a:t>
            </a:r>
            <a:r>
              <a:rPr lang="de-DE" altLang="uk-UA" sz="2400"/>
              <a:t> S</a:t>
            </a:r>
            <a:r>
              <a:rPr lang="uk-UA" altLang="uk-UA" sz="1800"/>
              <a:t>14</a:t>
            </a:r>
            <a:r>
              <a:rPr lang="de-DE" altLang="uk-UA" sz="2400"/>
              <a:t> </a:t>
            </a:r>
            <a:endParaRPr lang="uk-UA" altLang="uk-UA" sz="2400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F68128E9-D721-54A9-1842-53626144A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3429000"/>
            <a:ext cx="7793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4000">
                <a:solidFill>
                  <a:schemeClr val="tx2"/>
                </a:solidFill>
              </a:rPr>
              <a:t>Калійні добрива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20" name="Rectangle 6451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75DF878A-7A01-FF96-94D6-F5D5E8A5F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5400" b="1"/>
              <a:t>Магній (</a:t>
            </a:r>
            <a:r>
              <a:rPr lang="en-US" altLang="uk-UA" sz="5400" b="1"/>
              <a:t>Mg</a:t>
            </a:r>
            <a:r>
              <a:rPr lang="uk-UA" altLang="uk-UA" sz="5400" b="1"/>
              <a:t>)</a:t>
            </a:r>
          </a:p>
        </p:txBody>
      </p:sp>
      <p:sp>
        <p:nvSpPr>
          <p:cNvPr id="6452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3601B31-F98A-5286-9A10-A9CAA4394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uk-UA" altLang="uk-UA" sz="1700" b="1"/>
              <a:t>            - входить до складу хлорофілу; - підвищує вміст білка; </a:t>
            </a:r>
          </a:p>
          <a:p>
            <a:pPr eaLnBrk="1" hangingPunct="1">
              <a:buFontTx/>
              <a:buNone/>
            </a:pPr>
            <a:r>
              <a:rPr lang="uk-UA" altLang="uk-UA" sz="1700" b="1"/>
              <a:t>            - підвищує стійкість до хвороб; - сприяє росту і розвитку рослин.</a:t>
            </a:r>
          </a:p>
          <a:p>
            <a:pPr eaLnBrk="1" hangingPunct="1">
              <a:buFontTx/>
              <a:buNone/>
            </a:pPr>
            <a:r>
              <a:rPr lang="uk-UA" altLang="uk-UA" sz="1700" b="1" i="1"/>
              <a:t>Магній особливо важливий для засвоєння </a:t>
            </a:r>
            <a:r>
              <a:rPr lang="en-US" altLang="uk-UA" sz="1700" b="1" i="1"/>
              <a:t>NPK MgSO4</a:t>
            </a:r>
            <a:r>
              <a:rPr lang="uk-UA" altLang="uk-UA" sz="1700" b="1" i="1"/>
              <a:t> у великих кількостях при вирощувані за інтенсивною технологією!</a:t>
            </a:r>
          </a:p>
          <a:p>
            <a:pPr eaLnBrk="1" hangingPunct="1">
              <a:buFontTx/>
              <a:buNone/>
            </a:pPr>
            <a:r>
              <a:rPr lang="uk-UA" altLang="uk-UA" sz="1700"/>
              <a:t>- потреба у магнії може бути більша за потребу у фосфорі;</a:t>
            </a:r>
          </a:p>
          <a:p>
            <a:pPr eaLnBrk="1" hangingPunct="1">
              <a:buFontTx/>
              <a:buNone/>
            </a:pPr>
            <a:r>
              <a:rPr lang="uk-UA" altLang="uk-UA" sz="1700"/>
              <a:t>- досить рухомий у ґрунті і легко вимивається;</a:t>
            </a:r>
          </a:p>
          <a:p>
            <a:pPr eaLnBrk="1" hangingPunct="1">
              <a:buFontTx/>
              <a:buNone/>
            </a:pPr>
            <a:r>
              <a:rPr lang="uk-UA" altLang="uk-UA" sz="1700"/>
              <a:t>- нестача магнію викликається великими нормами калію. </a:t>
            </a:r>
          </a:p>
          <a:p>
            <a:pPr eaLnBrk="1" hangingPunct="1">
              <a:buFontTx/>
              <a:buNone/>
            </a:pPr>
            <a:endParaRPr lang="uk-UA" altLang="uk-UA" sz="1700"/>
          </a:p>
          <a:p>
            <a:pPr eaLnBrk="1" hangingPunct="1">
              <a:buFontTx/>
              <a:buNone/>
            </a:pPr>
            <a:r>
              <a:rPr lang="en-US" altLang="uk-UA" sz="1700" b="1" i="1"/>
              <a:t>MgSO4</a:t>
            </a:r>
            <a:r>
              <a:rPr lang="uk-UA" altLang="uk-UA" sz="1700" b="1" i="1"/>
              <a:t> – добре засвоюється через листя. У 14-15 разів швидше, ніж калій чи фосфор;</a:t>
            </a:r>
          </a:p>
          <a:p>
            <a:pPr eaLnBrk="1" hangingPunct="1">
              <a:buFontTx/>
              <a:buNone/>
            </a:pPr>
            <a:r>
              <a:rPr lang="uk-UA" altLang="uk-UA" sz="1700" b="1" i="1"/>
              <a:t>- вносять у фазі кущіння і в кінці виходу у трубку разом з карбамідом та мікроелементами.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68" name="Rectangle 6656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EFD6AF18-0F55-085B-6E04-B148F2042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5400" b="1"/>
              <a:t>Сірка (</a:t>
            </a:r>
            <a:r>
              <a:rPr lang="de-DE" altLang="uk-UA" sz="5400" b="1"/>
              <a:t>S</a:t>
            </a:r>
            <a:r>
              <a:rPr lang="uk-UA" altLang="uk-UA" sz="5400" b="1"/>
              <a:t>)</a:t>
            </a:r>
          </a:p>
        </p:txBody>
      </p:sp>
      <p:sp>
        <p:nvSpPr>
          <p:cNvPr id="6657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6491C67-19D6-8B05-4BCF-C17B8686B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Char char="-"/>
            </a:pPr>
            <a:r>
              <a:rPr lang="uk-UA" altLang="uk-UA" sz="2200" b="1"/>
              <a:t>входить до складу білків;</a:t>
            </a:r>
          </a:p>
          <a:p>
            <a:pPr eaLnBrk="1" hangingPunct="1">
              <a:buFontTx/>
              <a:buChar char="-"/>
            </a:pPr>
            <a:r>
              <a:rPr lang="uk-UA" altLang="uk-UA" sz="2200" b="1"/>
              <a:t>сприяє росту і розвитку рослин; </a:t>
            </a:r>
          </a:p>
          <a:p>
            <a:pPr eaLnBrk="1" hangingPunct="1">
              <a:buFontTx/>
              <a:buChar char="-"/>
            </a:pPr>
            <a:r>
              <a:rPr lang="uk-UA" altLang="uk-UA" sz="2200" b="1"/>
              <a:t>покращує якість зерна;</a:t>
            </a:r>
          </a:p>
          <a:p>
            <a:pPr eaLnBrk="1" hangingPunct="1">
              <a:buFontTx/>
              <a:buChar char="-"/>
            </a:pPr>
            <a:r>
              <a:rPr lang="uk-UA" altLang="uk-UA" sz="2200" b="1"/>
              <a:t>підвищує стійкість до хвороб, вилягання.</a:t>
            </a:r>
          </a:p>
          <a:p>
            <a:pPr eaLnBrk="1" hangingPunct="1">
              <a:buFontTx/>
              <a:buNone/>
            </a:pPr>
            <a:r>
              <a:rPr lang="uk-UA" altLang="uk-UA" sz="2200" b="1" i="1"/>
              <a:t>Не можлива високоефективна дія азоту на ріст урожайності без достатнього забезпечення рослин сіркою !</a:t>
            </a:r>
          </a:p>
          <a:p>
            <a:pPr eaLnBrk="1" hangingPunct="1">
              <a:buFontTx/>
              <a:buNone/>
            </a:pPr>
            <a:endParaRPr lang="uk-UA" altLang="uk-UA" sz="2200" b="1" i="1"/>
          </a:p>
          <a:p>
            <a:pPr eaLnBrk="1" hangingPunct="1">
              <a:buFontTx/>
              <a:buChar char="-"/>
            </a:pPr>
            <a:r>
              <a:rPr lang="uk-UA" altLang="uk-UA" sz="2200" b="1" i="1"/>
              <a:t>Співвідношення азоту до сірки, як 10:1 – 5:1;</a:t>
            </a:r>
          </a:p>
          <a:p>
            <a:pPr eaLnBrk="1" hangingPunct="1">
              <a:buFontTx/>
              <a:buChar char="-"/>
            </a:pPr>
            <a:r>
              <a:rPr lang="uk-UA" altLang="uk-UA" sz="2200" b="1" i="1"/>
              <a:t>За рівнем засвоєння рослинами сірка займає четверте місце після азоту, фосфору, калію.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6DA810F-91AC-C222-8590-6A99F6D56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7793038" cy="863600"/>
          </a:xfrm>
        </p:spPr>
        <p:txBody>
          <a:bodyPr/>
          <a:lstStyle/>
          <a:p>
            <a:pPr eaLnBrk="1" hangingPunct="1"/>
            <a:r>
              <a:rPr lang="uk-UA" altLang="uk-UA" sz="2800" b="1"/>
              <a:t>Взаємозв'язок технологій і критерії за якими вони розрізняються </a:t>
            </a:r>
            <a:endParaRPr lang="ru-RU" altLang="uk-UA" sz="2800" b="1"/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D5A98A29-4BBE-E0BB-7BCF-9EAB62143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68414"/>
            <a:ext cx="2089150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uk-UA" sz="2400" b="1">
                <a:latin typeface="Tahoma" panose="020B0604030504040204" pitchFamily="34" charset="0"/>
              </a:rPr>
              <a:t>Інтенсивні </a:t>
            </a:r>
            <a:endParaRPr lang="ru-RU" altLang="uk-UA" sz="2400" b="1">
              <a:latin typeface="Tahoma" panose="020B0604030504040204" pitchFamily="34" charset="0"/>
            </a:endParaRP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21DAF3A9-BDB2-C68E-5790-AB799320F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492376"/>
            <a:ext cx="2305050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uk-UA" sz="2400" b="1">
                <a:latin typeface="Tahoma" panose="020B0604030504040204" pitchFamily="34" charset="0"/>
              </a:rPr>
              <a:t>Прогресивні</a:t>
            </a:r>
            <a:endParaRPr lang="ru-RU" altLang="uk-UA" sz="2400" b="1">
              <a:latin typeface="Tahoma" panose="020B0604030504040204" pitchFamily="34" charset="0"/>
            </a:endParaRPr>
          </a:p>
        </p:txBody>
      </p:sp>
      <p:sp>
        <p:nvSpPr>
          <p:cNvPr id="4101" name="Text Box 6">
            <a:extLst>
              <a:ext uri="{FF2B5EF4-FFF2-40B4-BE49-F238E27FC236}">
                <a16:creationId xmlns:a16="http://schemas.microsoft.com/office/drawing/2014/main" id="{DDB7A780-71F9-1CC1-B032-BC168416B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773239"/>
            <a:ext cx="266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Плюс техніка, добрива, пестициди</a:t>
            </a:r>
            <a:endParaRPr lang="ru-RU" altLang="uk-UA" sz="2000">
              <a:latin typeface="Tahoma" panose="020B0604030504040204" pitchFamily="34" charset="0"/>
            </a:endParaRPr>
          </a:p>
        </p:txBody>
      </p:sp>
      <p:sp>
        <p:nvSpPr>
          <p:cNvPr id="4102" name="Text Box 7">
            <a:extLst>
              <a:ext uri="{FF2B5EF4-FFF2-40B4-BE49-F238E27FC236}">
                <a16:creationId xmlns:a16="http://schemas.microsoft.com/office/drawing/2014/main" id="{D3E1F043-7F4A-ED61-F42B-7D3CB2C67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1700213"/>
            <a:ext cx="20907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Мінус ½ добрив, пестициди</a:t>
            </a:r>
            <a:endParaRPr lang="ru-RU" altLang="uk-UA" sz="2000">
              <a:latin typeface="Tahoma" panose="020B0604030504040204" pitchFamily="34" charset="0"/>
            </a:endParaRP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id="{E844309D-21EE-82F6-AE86-4D8D22A0C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667126"/>
            <a:ext cx="2305050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uk-UA" sz="2400" b="1">
                <a:latin typeface="Tahoma" panose="020B0604030504040204" pitchFamily="34" charset="0"/>
              </a:rPr>
              <a:t>Нульові</a:t>
            </a:r>
            <a:endParaRPr lang="ru-RU" altLang="uk-UA" sz="2400" b="1">
              <a:latin typeface="Tahoma" panose="020B0604030504040204" pitchFamily="34" charset="0"/>
            </a:endParaRPr>
          </a:p>
        </p:txBody>
      </p:sp>
      <p:sp>
        <p:nvSpPr>
          <p:cNvPr id="4104" name="Text Box 9">
            <a:extLst>
              <a:ext uri="{FF2B5EF4-FFF2-40B4-BE49-F238E27FC236}">
                <a16:creationId xmlns:a16="http://schemas.microsoft.com/office/drawing/2014/main" id="{D7D00A5F-E2F3-C924-91FC-309C30B3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2420938"/>
            <a:ext cx="2663825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uk-UA" sz="2400" b="1">
                <a:latin typeface="Tahoma" panose="020B0604030504040204" pitchFamily="34" charset="0"/>
              </a:rPr>
              <a:t>Ресурсоощадні </a:t>
            </a:r>
            <a:r>
              <a:rPr lang="uk-UA" altLang="uk-UA" sz="2000">
                <a:latin typeface="Tahoma" panose="020B0604030504040204" pitchFamily="34" charset="0"/>
              </a:rPr>
              <a:t>біологізовані адаптовані</a:t>
            </a:r>
            <a:r>
              <a:rPr lang="uk-UA" altLang="uk-UA" sz="2000" b="1">
                <a:latin typeface="Tahoma" panose="020B0604030504040204" pitchFamily="34" charset="0"/>
              </a:rPr>
              <a:t>  </a:t>
            </a:r>
            <a:endParaRPr lang="ru-RU" altLang="uk-UA" sz="2000" b="1">
              <a:latin typeface="Tahoma" panose="020B0604030504040204" pitchFamily="34" charset="0"/>
            </a:endParaRPr>
          </a:p>
        </p:txBody>
      </p:sp>
      <p:sp>
        <p:nvSpPr>
          <p:cNvPr id="4105" name="Text Box 10">
            <a:extLst>
              <a:ext uri="{FF2B5EF4-FFF2-40B4-BE49-F238E27FC236}">
                <a16:creationId xmlns:a16="http://schemas.microsoft.com/office/drawing/2014/main" id="{0A4B0248-B0E0-9510-25C8-973F7C348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573464"/>
            <a:ext cx="2449513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uk-UA" sz="2400" b="1">
                <a:latin typeface="Tahoma" panose="020B0604030504040204" pitchFamily="34" charset="0"/>
              </a:rPr>
              <a:t>Індустріальні</a:t>
            </a:r>
            <a:endParaRPr lang="ru-RU" altLang="uk-UA" sz="2400" b="1">
              <a:latin typeface="Tahoma" panose="020B0604030504040204" pitchFamily="34" charset="0"/>
            </a:endParaRPr>
          </a:p>
        </p:txBody>
      </p:sp>
      <p:sp>
        <p:nvSpPr>
          <p:cNvPr id="4106" name="Text Box 11">
            <a:extLst>
              <a:ext uri="{FF2B5EF4-FFF2-40B4-BE49-F238E27FC236}">
                <a16:creationId xmlns:a16="http://schemas.microsoft.com/office/drawing/2014/main" id="{3B681E2E-47D9-52EF-D403-E4985BB92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652964"/>
            <a:ext cx="4033838" cy="687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uk-UA" sz="2400" b="1">
                <a:latin typeface="Tahoma" panose="020B0604030504040204" pitchFamily="34" charset="0"/>
              </a:rPr>
              <a:t>Екстенсивні</a:t>
            </a:r>
            <a:r>
              <a:rPr lang="uk-UA" altLang="uk-UA" sz="2400">
                <a:latin typeface="Tahoma" panose="020B0604030504040204" pitchFamily="34" charset="0"/>
              </a:rPr>
              <a:t> </a:t>
            </a:r>
            <a:r>
              <a:rPr lang="uk-UA" altLang="uk-UA" sz="1800">
                <a:latin typeface="Tahoma" panose="020B0604030504040204" pitchFamily="34" charset="0"/>
              </a:rPr>
              <a:t>(парова, багато-пільно-трав</a:t>
            </a:r>
            <a:r>
              <a:rPr lang="en-US" altLang="uk-UA" sz="1800">
                <a:latin typeface="Tahoma" panose="020B0604030504040204" pitchFamily="34" charset="0"/>
              </a:rPr>
              <a:t>’</a:t>
            </a:r>
            <a:r>
              <a:rPr lang="uk-UA" altLang="uk-UA" sz="1800">
                <a:latin typeface="Tahoma" panose="020B0604030504040204" pitchFamily="34" charset="0"/>
              </a:rPr>
              <a:t>яна, поліпшено-зернова)</a:t>
            </a:r>
            <a:endParaRPr lang="ru-RU" altLang="uk-UA" sz="1800" b="1">
              <a:latin typeface="Tahoma" panose="020B0604030504040204" pitchFamily="34" charset="0"/>
            </a:endParaRPr>
          </a:p>
        </p:txBody>
      </p:sp>
      <p:sp>
        <p:nvSpPr>
          <p:cNvPr id="4107" name="Text Box 12">
            <a:extLst>
              <a:ext uri="{FF2B5EF4-FFF2-40B4-BE49-F238E27FC236}">
                <a16:creationId xmlns:a16="http://schemas.microsoft.com/office/drawing/2014/main" id="{77FF721D-5DBE-F0A4-78D5-9AFD1CDC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4581525"/>
            <a:ext cx="2663825" cy="971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uk-UA" sz="2000" b="1">
                <a:latin typeface="Tahoma" panose="020B0604030504040204" pitchFamily="34" charset="0"/>
              </a:rPr>
              <a:t>Біологічні </a:t>
            </a:r>
            <a:r>
              <a:rPr lang="uk-UA" altLang="uk-UA" sz="1800">
                <a:latin typeface="Tahoma" panose="020B0604030504040204" pitchFamily="34" charset="0"/>
              </a:rPr>
              <a:t>(біологічно-динамічні, органічно-біологічні) </a:t>
            </a:r>
            <a:r>
              <a:rPr lang="uk-UA" altLang="uk-UA" sz="1800" b="1">
                <a:latin typeface="Tahoma" panose="020B0604030504040204" pitchFamily="34" charset="0"/>
              </a:rPr>
              <a:t> </a:t>
            </a:r>
            <a:endParaRPr lang="ru-RU" altLang="uk-UA" sz="1800" b="1">
              <a:latin typeface="Tahoma" panose="020B0604030504040204" pitchFamily="34" charset="0"/>
            </a:endParaRPr>
          </a:p>
        </p:txBody>
      </p:sp>
      <p:sp>
        <p:nvSpPr>
          <p:cNvPr id="4108" name="Text Box 13">
            <a:extLst>
              <a:ext uri="{FF2B5EF4-FFF2-40B4-BE49-F238E27FC236}">
                <a16:creationId xmlns:a16="http://schemas.microsoft.com/office/drawing/2014/main" id="{4679B912-235D-D01F-704A-9CED51F71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661025"/>
            <a:ext cx="3959225" cy="757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uk-UA" sz="2400" b="1">
                <a:latin typeface="Tahoma" panose="020B0604030504040204" pitchFamily="34" charset="0"/>
              </a:rPr>
              <a:t>Примітивні</a:t>
            </a:r>
            <a:r>
              <a:rPr lang="uk-UA" altLang="uk-UA" sz="2400">
                <a:latin typeface="Tahoma" panose="020B0604030504040204" pitchFamily="34" charset="0"/>
              </a:rPr>
              <a:t> </a:t>
            </a:r>
            <a:r>
              <a:rPr lang="uk-UA" altLang="uk-UA" sz="1800">
                <a:latin typeface="Tahoma" panose="020B0604030504040204" pitchFamily="34" charset="0"/>
              </a:rPr>
              <a:t>(заліжна,  вирубно-вогнева, перелогова)</a:t>
            </a:r>
            <a:endParaRPr lang="ru-RU" altLang="uk-UA" sz="1800" b="1">
              <a:latin typeface="Tahoma" panose="020B0604030504040204" pitchFamily="34" charset="0"/>
            </a:endParaRPr>
          </a:p>
        </p:txBody>
      </p:sp>
      <p:sp>
        <p:nvSpPr>
          <p:cNvPr id="4109" name="Text Box 14">
            <a:extLst>
              <a:ext uri="{FF2B5EF4-FFF2-40B4-BE49-F238E27FC236}">
                <a16:creationId xmlns:a16="http://schemas.microsoft.com/office/drawing/2014/main" id="{9605BE1B-C14F-7B20-DB92-0054C8AF9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3141663"/>
            <a:ext cx="2808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Плюс техніка, добрива</a:t>
            </a:r>
            <a:endParaRPr lang="ru-RU" altLang="uk-UA" sz="2000">
              <a:latin typeface="Tahoma" panose="020B0604030504040204" pitchFamily="34" charset="0"/>
            </a:endParaRPr>
          </a:p>
        </p:txBody>
      </p:sp>
      <p:sp>
        <p:nvSpPr>
          <p:cNvPr id="4110" name="Text Box 15">
            <a:extLst>
              <a:ext uri="{FF2B5EF4-FFF2-40B4-BE49-F238E27FC236}">
                <a16:creationId xmlns:a16="http://schemas.microsoft.com/office/drawing/2014/main" id="{78CB9E16-FAD6-7999-2628-769C77E8C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076701"/>
            <a:ext cx="266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Плюс техніка</a:t>
            </a:r>
            <a:endParaRPr lang="ru-RU" altLang="uk-UA" sz="2000">
              <a:latin typeface="Tahoma" panose="020B0604030504040204" pitchFamily="34" charset="0"/>
            </a:endParaRPr>
          </a:p>
        </p:txBody>
      </p:sp>
      <p:sp>
        <p:nvSpPr>
          <p:cNvPr id="4111" name="Text Box 16">
            <a:extLst>
              <a:ext uri="{FF2B5EF4-FFF2-40B4-BE49-F238E27FC236}">
                <a16:creationId xmlns:a16="http://schemas.microsoft.com/office/drawing/2014/main" id="{0A3D52F6-150D-0265-9EC0-C2206941E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3716339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Мінус добрива, пестициди</a:t>
            </a:r>
            <a:endParaRPr lang="ru-RU" altLang="uk-UA" sz="2000">
              <a:latin typeface="Tahoma" panose="020B0604030504040204" pitchFamily="34" charset="0"/>
            </a:endParaRPr>
          </a:p>
        </p:txBody>
      </p:sp>
      <p:sp>
        <p:nvSpPr>
          <p:cNvPr id="4112" name="Text Box 17">
            <a:extLst>
              <a:ext uri="{FF2B5EF4-FFF2-40B4-BE49-F238E27FC236}">
                <a16:creationId xmlns:a16="http://schemas.microsoft.com/office/drawing/2014/main" id="{32A1641E-8E41-CD5F-2A4A-281D1FAB7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6237289"/>
            <a:ext cx="324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 i="1">
                <a:latin typeface="Tahoma" panose="020B0604030504040204" pitchFamily="34" charset="0"/>
              </a:rPr>
              <a:t>Наукоємкість технологій </a:t>
            </a:r>
            <a:endParaRPr lang="ru-RU" altLang="uk-UA" sz="2000" i="1">
              <a:latin typeface="Tahoma" panose="020B0604030504040204" pitchFamily="34" charset="0"/>
            </a:endParaRPr>
          </a:p>
        </p:txBody>
      </p:sp>
      <p:sp>
        <p:nvSpPr>
          <p:cNvPr id="4113" name="Line 18">
            <a:extLst>
              <a:ext uri="{FF2B5EF4-FFF2-40B4-BE49-F238E27FC236}">
                <a16:creationId xmlns:a16="http://schemas.microsoft.com/office/drawing/2014/main" id="{A095C4D7-BAAE-F68F-67F4-0177AC2F8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6597650"/>
            <a:ext cx="8424863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UA"/>
          </a:p>
        </p:txBody>
      </p:sp>
      <p:sp>
        <p:nvSpPr>
          <p:cNvPr id="4114" name="Line 19">
            <a:extLst>
              <a:ext uri="{FF2B5EF4-FFF2-40B4-BE49-F238E27FC236}">
                <a16:creationId xmlns:a16="http://schemas.microsoft.com/office/drawing/2014/main" id="{260C67A8-A48C-474D-052E-0980D8B621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44150" y="1341438"/>
            <a:ext cx="0" cy="504031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UA"/>
          </a:p>
        </p:txBody>
      </p:sp>
      <p:sp>
        <p:nvSpPr>
          <p:cNvPr id="4115" name="Line 20">
            <a:extLst>
              <a:ext uri="{FF2B5EF4-FFF2-40B4-BE49-F238E27FC236}">
                <a16:creationId xmlns:a16="http://schemas.microsoft.com/office/drawing/2014/main" id="{C1EDD354-20F8-E889-2130-794B0A95BD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5775" y="1773239"/>
            <a:ext cx="1295400" cy="7191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UA"/>
          </a:p>
        </p:txBody>
      </p:sp>
      <p:sp>
        <p:nvSpPr>
          <p:cNvPr id="4116" name="Line 21">
            <a:extLst>
              <a:ext uri="{FF2B5EF4-FFF2-40B4-BE49-F238E27FC236}">
                <a16:creationId xmlns:a16="http://schemas.microsoft.com/office/drawing/2014/main" id="{B167916A-0511-CE48-FB86-329C65B4F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1773238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UA"/>
          </a:p>
        </p:txBody>
      </p:sp>
      <p:sp>
        <p:nvSpPr>
          <p:cNvPr id="4117" name="Line 22">
            <a:extLst>
              <a:ext uri="{FF2B5EF4-FFF2-40B4-BE49-F238E27FC236}">
                <a16:creationId xmlns:a16="http://schemas.microsoft.com/office/drawing/2014/main" id="{18E69068-71F0-27AF-ADCE-2C71F12C0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564" y="1773238"/>
            <a:ext cx="935037" cy="6477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UA"/>
          </a:p>
        </p:txBody>
      </p:sp>
      <p:sp>
        <p:nvSpPr>
          <p:cNvPr id="4118" name="Line 23">
            <a:extLst>
              <a:ext uri="{FF2B5EF4-FFF2-40B4-BE49-F238E27FC236}">
                <a16:creationId xmlns:a16="http://schemas.microsoft.com/office/drawing/2014/main" id="{22B279B2-371A-AF60-5347-A15EFE431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3500439"/>
            <a:ext cx="0" cy="10810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UA"/>
          </a:p>
        </p:txBody>
      </p:sp>
      <p:sp>
        <p:nvSpPr>
          <p:cNvPr id="4119" name="Line 24">
            <a:extLst>
              <a:ext uri="{FF2B5EF4-FFF2-40B4-BE49-F238E27FC236}">
                <a16:creationId xmlns:a16="http://schemas.microsoft.com/office/drawing/2014/main" id="{560B61BA-DABE-54D0-F3E2-838B65539B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7713" y="2997201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UA"/>
          </a:p>
        </p:txBody>
      </p:sp>
      <p:sp>
        <p:nvSpPr>
          <p:cNvPr id="4120" name="Line 25">
            <a:extLst>
              <a:ext uri="{FF2B5EF4-FFF2-40B4-BE49-F238E27FC236}">
                <a16:creationId xmlns:a16="http://schemas.microsoft.com/office/drawing/2014/main" id="{7C66D0C2-A578-14B6-E146-E9CB693B5A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9513" y="4076701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UA"/>
          </a:p>
        </p:txBody>
      </p:sp>
      <p:sp>
        <p:nvSpPr>
          <p:cNvPr id="4121" name="Line 26">
            <a:extLst>
              <a:ext uri="{FF2B5EF4-FFF2-40B4-BE49-F238E27FC236}">
                <a16:creationId xmlns:a16="http://schemas.microsoft.com/office/drawing/2014/main" id="{0FA350D2-E414-0832-4B68-6C1831B797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5775" y="5373689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UA"/>
          </a:p>
        </p:txBody>
      </p:sp>
      <p:sp>
        <p:nvSpPr>
          <p:cNvPr id="4122" name="Text Box 27">
            <a:extLst>
              <a:ext uri="{FF2B5EF4-FFF2-40B4-BE49-F238E27FC236}">
                <a16:creationId xmlns:a16="http://schemas.microsoft.com/office/drawing/2014/main" id="{178BFCFF-F586-A45A-8416-0D30BD958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75" y="2324100"/>
            <a:ext cx="15128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1800">
                <a:latin typeface="Tahoma" panose="020B0604030504040204" pitchFamily="34" charset="0"/>
              </a:rPr>
              <a:t>Мінус обробіток ґрунту </a:t>
            </a:r>
            <a:endParaRPr lang="ru-RU" altLang="uk-UA" sz="1800">
              <a:latin typeface="Tahoma" panose="020B0604030504040204" pitchFamily="34" charset="0"/>
            </a:endParaRPr>
          </a:p>
        </p:txBody>
      </p:sp>
      <p:sp>
        <p:nvSpPr>
          <p:cNvPr id="4123" name="Text Box 28">
            <a:extLst>
              <a:ext uri="{FF2B5EF4-FFF2-40B4-BE49-F238E27FC236}">
                <a16:creationId xmlns:a16="http://schemas.microsoft.com/office/drawing/2014/main" id="{37B427BD-A903-DE87-298C-8A7720FA21E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785100" y="2741613"/>
            <a:ext cx="4751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1800" i="1">
                <a:latin typeface="Tahoma" panose="020B0604030504040204" pitchFamily="34" charset="0"/>
              </a:rPr>
              <a:t>Урожайність при різних технологіях</a:t>
            </a:r>
            <a:endParaRPr lang="ru-RU" altLang="uk-UA" sz="1800" i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3E240E5-86DF-6A53-0725-092B4CFD4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1"/>
            <a:ext cx="7793038" cy="981075"/>
          </a:xfrm>
        </p:spPr>
        <p:txBody>
          <a:bodyPr/>
          <a:lstStyle/>
          <a:p>
            <a:pPr eaLnBrk="1" hangingPunct="1"/>
            <a:r>
              <a:rPr lang="uk-UA" altLang="uk-UA" sz="2800" b="1"/>
              <a:t>Характеристика основних сірковмісних добрив</a:t>
            </a:r>
          </a:p>
        </p:txBody>
      </p:sp>
      <p:graphicFrame>
        <p:nvGraphicFramePr>
          <p:cNvPr id="150639" name="Group 111">
            <a:extLst>
              <a:ext uri="{FF2B5EF4-FFF2-40B4-BE49-F238E27FC236}">
                <a16:creationId xmlns:a16="http://schemas.microsoft.com/office/drawing/2014/main" id="{2573CC39-6128-97F9-67D0-9C6D3658B82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4521820"/>
              </p:ext>
            </p:extLst>
          </p:nvPr>
        </p:nvGraphicFramePr>
        <p:xfrm>
          <a:off x="2039938" y="895352"/>
          <a:ext cx="8704262" cy="5756277"/>
        </p:xfrm>
        <a:graphic>
          <a:graphicData uri="http://schemas.openxmlformats.org/drawingml/2006/table">
            <a:tbl>
              <a:tblPr/>
              <a:tblGrid>
                <a:gridCol w="217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Хімічна формула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Вміст сірки,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Розчинність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Сульфат амонію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(NH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Добре розчиняється у воді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Сульфат калію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≈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 саме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Калімаг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Mg SO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 саме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Калімагнезія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Mg SO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 саме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Гіпс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2H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Погано розчиняється у воді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Суперфосфат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Ca(H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2 .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O+ +2(CaSO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.2H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O)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≈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 саме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Каїніт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MgSO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4 .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KCl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.3H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Розчинний у воді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Сульфат магнію: - епсоміт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кизерит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MgSO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7H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MgSO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14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Дуже добре розчиняються у воді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487" name="Rectangle 14848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601D1739-6524-AD98-9D85-1C1CD19DB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Комплексні добрива</a:t>
            </a:r>
          </a:p>
        </p:txBody>
      </p:sp>
      <p:sp>
        <p:nvSpPr>
          <p:cNvPr id="14848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65AAC72-3258-9DA7-06E7-9C8F83740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uk-UA" altLang="uk-UA" sz="2200"/>
              <a:t>       </a:t>
            </a:r>
            <a:r>
              <a:rPr lang="uk-UA" altLang="uk-UA" sz="2200" i="1"/>
              <a:t>Нітроамофоска</a:t>
            </a:r>
            <a:r>
              <a:rPr lang="uk-UA" altLang="uk-UA" sz="2200"/>
              <a:t> (азофоска)  </a:t>
            </a:r>
            <a:r>
              <a:rPr lang="de-DE" altLang="uk-UA" sz="2200"/>
              <a:t>N</a:t>
            </a:r>
            <a:r>
              <a:rPr lang="uk-UA" altLang="uk-UA" sz="2200"/>
              <a:t>16</a:t>
            </a:r>
            <a:r>
              <a:rPr lang="de-DE" altLang="uk-UA" sz="2200"/>
              <a:t>P</a:t>
            </a:r>
            <a:r>
              <a:rPr lang="uk-UA" altLang="uk-UA" sz="2200"/>
              <a:t>16</a:t>
            </a:r>
            <a:r>
              <a:rPr lang="de-DE" altLang="uk-UA" sz="2200"/>
              <a:t>K</a:t>
            </a:r>
            <a:r>
              <a:rPr lang="uk-UA" altLang="uk-UA" sz="2200"/>
              <a:t>16</a:t>
            </a:r>
            <a:r>
              <a:rPr lang="de-DE" altLang="uk-UA" sz="2200"/>
              <a:t> </a:t>
            </a:r>
            <a:r>
              <a:rPr lang="uk-UA" altLang="uk-UA" sz="2200"/>
              <a:t>- </a:t>
            </a:r>
            <a:r>
              <a:rPr lang="de-DE" altLang="uk-UA" sz="2200"/>
              <a:t>NPK</a:t>
            </a:r>
            <a:r>
              <a:rPr lang="uk-UA" altLang="uk-UA" sz="2200"/>
              <a:t> у формі водорозчинних та легкодоступних для рослин сполук. </a:t>
            </a:r>
          </a:p>
          <a:p>
            <a:pPr eaLnBrk="1" hangingPunct="1">
              <a:buFontTx/>
              <a:buNone/>
            </a:pPr>
            <a:r>
              <a:rPr lang="uk-UA" altLang="uk-UA" sz="2200" i="1"/>
              <a:t>Діамофоска</a:t>
            </a:r>
            <a:r>
              <a:rPr lang="uk-UA" altLang="uk-UA" sz="2200"/>
              <a:t> </a:t>
            </a:r>
            <a:r>
              <a:rPr lang="de-DE" altLang="uk-UA" sz="2200"/>
              <a:t>N</a:t>
            </a:r>
            <a:r>
              <a:rPr lang="uk-UA" altLang="uk-UA" sz="2200"/>
              <a:t>10</a:t>
            </a:r>
            <a:r>
              <a:rPr lang="de-DE" altLang="uk-UA" sz="2200"/>
              <a:t>P</a:t>
            </a:r>
            <a:r>
              <a:rPr lang="uk-UA" altLang="uk-UA" sz="2200"/>
              <a:t>26</a:t>
            </a:r>
            <a:r>
              <a:rPr lang="de-DE" altLang="uk-UA" sz="2200"/>
              <a:t>K</a:t>
            </a:r>
            <a:r>
              <a:rPr lang="uk-UA" altLang="uk-UA" sz="2200"/>
              <a:t>26</a:t>
            </a:r>
            <a:r>
              <a:rPr lang="de-DE" altLang="uk-UA" sz="2200"/>
              <a:t> </a:t>
            </a:r>
            <a:r>
              <a:rPr lang="uk-UA" altLang="uk-UA" sz="2200"/>
              <a:t>– те ж.</a:t>
            </a:r>
          </a:p>
          <a:p>
            <a:pPr eaLnBrk="1" hangingPunct="1">
              <a:buFontTx/>
              <a:buNone/>
            </a:pPr>
            <a:r>
              <a:rPr lang="uk-UA" altLang="uk-UA" sz="2200" i="1"/>
              <a:t>Амофос</a:t>
            </a:r>
            <a:r>
              <a:rPr lang="uk-UA" altLang="uk-UA" sz="2200"/>
              <a:t> </a:t>
            </a:r>
            <a:r>
              <a:rPr lang="de-DE" altLang="uk-UA" sz="2200"/>
              <a:t>N</a:t>
            </a:r>
            <a:r>
              <a:rPr lang="uk-UA" altLang="uk-UA" sz="2200"/>
              <a:t>12</a:t>
            </a:r>
            <a:r>
              <a:rPr lang="de-DE" altLang="uk-UA" sz="2200"/>
              <a:t>P</a:t>
            </a:r>
            <a:r>
              <a:rPr lang="uk-UA" altLang="uk-UA" sz="2200"/>
              <a:t>52 – фосфор амофосу менше зв'язується ґрунтом, ніж фосфор суперфосфату. Ймовірно причиною цього є утворення амонію, який сприяє розчиненню фосфатів і перетворенню їх у більш доступні для рослин форми. На кислих ґрунтах швидко зв'язується.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0520" name="Rectangle 32051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444AA695-7716-A80E-F2DB-F5010E083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uk-UA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Орієнтовні строки і норми внесення нітро-амофоски у системі удобрення озимої пшениці </a:t>
            </a:r>
          </a:p>
        </p:txBody>
      </p:sp>
      <p:sp>
        <p:nvSpPr>
          <p:cNvPr id="32052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0515" name="Group 3">
            <a:extLst>
              <a:ext uri="{FF2B5EF4-FFF2-40B4-BE49-F238E27FC236}">
                <a16:creationId xmlns:a16="http://schemas.microsoft.com/office/drawing/2014/main" id="{9C113CCB-AA69-F547-35FD-572AB9977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317753"/>
              </p:ext>
            </p:extLst>
          </p:nvPr>
        </p:nvGraphicFramePr>
        <p:xfrm>
          <a:off x="1744016" y="2228087"/>
          <a:ext cx="8703970" cy="3948878"/>
        </p:xfrm>
        <a:graphic>
          <a:graphicData uri="http://schemas.openxmlformats.org/drawingml/2006/table">
            <a:tbl>
              <a:tblPr firstRow="1" bandRow="1"/>
              <a:tblGrid>
                <a:gridCol w="284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6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Умови</a:t>
                      </a:r>
                    </a:p>
                  </a:txBody>
                  <a:tcPr marL="82959" marR="82959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Основне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внесення восени</a:t>
                      </a: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 підживлення рано навесні</a:t>
                      </a: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ІІ піджив-лення, кінець кущіння</a:t>
                      </a:r>
                      <a:r>
                        <a:rPr kumimoji="0" 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ІІІ під-живлення</a:t>
                      </a: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нітроамофоска для осінньо-весняного внесення  </a:t>
                      </a:r>
                    </a:p>
                  </a:txBody>
                  <a:tcPr marL="82959" marR="82959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16-32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16-32 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16-32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1-2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ц/га нітроамофоски</a:t>
                      </a:r>
                      <a:endParaRPr kumimoji="0" lang="uk-U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48-64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48-64 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48-64 </a:t>
                      </a: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3-4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ц/га нітроамофоски</a:t>
                      </a: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60-90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30-60</a:t>
                      </a:r>
                      <a:endParaRPr kumimoji="0" 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нітроамофоска для осінньо-весняного внесення, солома на добриво </a:t>
                      </a:r>
                    </a:p>
                  </a:txBody>
                  <a:tcPr marL="82959" marR="82959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48-64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48-64 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3-4</a:t>
                      </a:r>
                      <a:r>
                        <a:rPr kumimoji="0" 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ц/га нітроамофоски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48-64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48-64 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48-64 </a:t>
                      </a: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3-4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ц/га нітроамофоски</a:t>
                      </a: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30-60</a:t>
                      </a:r>
                      <a:endParaRPr kumimoji="0" 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Без осіннього внесення  РК добрив </a:t>
                      </a:r>
                    </a:p>
                  </a:txBody>
                  <a:tcPr marL="82959" marR="82959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64-80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64-80 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64-80 </a:t>
                      </a: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4-5 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ц/га нітроамофоски</a:t>
                      </a: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uk-U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uk-U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30-60</a:t>
                      </a:r>
                      <a:endParaRPr kumimoji="0" lang="uk-UA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59" marR="82959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736" name="Rectangle 7373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4536A8F1-C7EB-68A8-34E8-71D72CAB5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4200" b="1"/>
              <a:t>Норма азоту залежно від густоти рослин</a:t>
            </a:r>
            <a:endParaRPr lang="ru-RU" altLang="uk-UA" sz="4200" b="1"/>
          </a:p>
        </p:txBody>
      </p:sp>
      <p:sp>
        <p:nvSpPr>
          <p:cNvPr id="7373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FA01133-33A4-EDE9-2930-0AF0237D8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2200"/>
              <a:t>230-250 р/м2  - </a:t>
            </a:r>
            <a:r>
              <a:rPr lang="en-US" altLang="uk-UA" sz="2200"/>
              <a:t>N</a:t>
            </a:r>
            <a:r>
              <a:rPr lang="uk-UA" altLang="uk-UA" sz="2200"/>
              <a:t>30-40 + морфорегулятор</a:t>
            </a:r>
          </a:p>
          <a:p>
            <a:pPr eaLnBrk="1" hangingPunct="1"/>
            <a:r>
              <a:rPr lang="uk-UA" altLang="uk-UA" sz="2200"/>
              <a:t>200-230 р/м2 – </a:t>
            </a:r>
            <a:r>
              <a:rPr lang="en-US" altLang="uk-UA" sz="2200"/>
              <a:t>N</a:t>
            </a:r>
            <a:r>
              <a:rPr lang="uk-UA" altLang="uk-UA" sz="2200"/>
              <a:t>40-50 + морфорегулятор</a:t>
            </a:r>
          </a:p>
          <a:p>
            <a:pPr eaLnBrk="1" hangingPunct="1"/>
            <a:r>
              <a:rPr lang="uk-UA" altLang="uk-UA" sz="2200"/>
              <a:t>170-200 р/м2 – </a:t>
            </a:r>
            <a:r>
              <a:rPr lang="en-US" altLang="uk-UA" sz="2200"/>
              <a:t>N</a:t>
            </a:r>
            <a:r>
              <a:rPr lang="uk-UA" altLang="uk-UA" sz="2200"/>
              <a:t>50-60 + морфорегулятор</a:t>
            </a:r>
          </a:p>
          <a:p>
            <a:pPr eaLnBrk="1" hangingPunct="1"/>
            <a:r>
              <a:rPr lang="uk-UA" altLang="uk-UA" sz="2200"/>
              <a:t>150-170 р/м2 – підсів ½ норми ячменю чи пшениці</a:t>
            </a:r>
          </a:p>
          <a:p>
            <a:pPr eaLnBrk="1" hangingPunct="1"/>
            <a:r>
              <a:rPr lang="en-US" altLang="uk-UA" sz="2200">
                <a:cs typeface="Arial" panose="020B0604020202020204" pitchFamily="34" charset="0"/>
              </a:rPr>
              <a:t>&lt;</a:t>
            </a:r>
            <a:r>
              <a:rPr lang="uk-UA" altLang="uk-UA" sz="2200"/>
              <a:t>150 р/м2- пересів. Подумати!?</a:t>
            </a:r>
          </a:p>
          <a:p>
            <a:pPr eaLnBrk="1" hangingPunct="1"/>
            <a:r>
              <a:rPr lang="uk-UA" altLang="uk-UA" sz="2200"/>
              <a:t>120-140 р/м2 – 50-70 ц/га</a:t>
            </a:r>
            <a:endParaRPr lang="ru-RU" altLang="uk-UA"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2568" name="Rectangle 32256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9F21B3BA-49F2-BA13-F5A1-2299D4AD2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І –ше підживлення</a:t>
            </a:r>
            <a:endParaRPr lang="ru-RU" sz="4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257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658212B8-7E3B-8341-CDB4-03314F8F4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uk-UA" sz="2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Строки</a:t>
            </a:r>
            <a:r>
              <a:rPr lang="uk-UA" sz="2200" dirty="0"/>
              <a:t>: рано навесні по </a:t>
            </a:r>
            <a:r>
              <a:rPr lang="uk-UA" sz="2200" dirty="0" err="1"/>
              <a:t>тало</a:t>
            </a:r>
            <a:r>
              <a:rPr lang="uk-UA" sz="2200" dirty="0"/>
              <a:t>-мерзлому </a:t>
            </a:r>
            <a:r>
              <a:rPr lang="uk-UA" sz="2200" dirty="0" err="1"/>
              <a:t>грунті</a:t>
            </a:r>
            <a:r>
              <a:rPr lang="uk-UA" sz="2200" dirty="0"/>
              <a:t> Небажано розкидати добрива по снігу </a:t>
            </a:r>
            <a:r>
              <a:rPr lang="uk-UA" sz="2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Регенеративне</a:t>
            </a:r>
            <a:r>
              <a:rPr lang="uk-UA" sz="2200" dirty="0"/>
              <a:t> – кущіння                          </a:t>
            </a:r>
          </a:p>
          <a:p>
            <a:pPr eaLnBrk="1" hangingPunct="1">
              <a:defRPr/>
            </a:pPr>
            <a:r>
              <a:rPr lang="uk-UA" sz="2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Норма</a:t>
            </a:r>
            <a:r>
              <a:rPr lang="uk-UA" sz="2200" b="1" dirty="0"/>
              <a:t> </a:t>
            </a:r>
            <a:r>
              <a:rPr lang="en-US" sz="2200" b="1" dirty="0"/>
              <a:t>N</a:t>
            </a:r>
            <a:r>
              <a:rPr lang="uk-UA" sz="2200" b="1" dirty="0"/>
              <a:t>30-60</a:t>
            </a:r>
            <a:r>
              <a:rPr lang="uk-UA" sz="2200" dirty="0"/>
              <a:t> – ЧВВВ(1.03-10.04), густота рослин, стан розвитку рослин, попередники, тип </a:t>
            </a:r>
            <a:r>
              <a:rPr lang="uk-UA" sz="2200" dirty="0" err="1"/>
              <a:t>грунту</a:t>
            </a:r>
            <a:r>
              <a:rPr lang="uk-UA" sz="2200" dirty="0"/>
              <a:t>, зона вирощування.  </a:t>
            </a:r>
            <a:r>
              <a:rPr lang="en-US" sz="2200" b="1" dirty="0">
                <a:cs typeface="Arial" charset="0"/>
              </a:rPr>
              <a:t>&gt;</a:t>
            </a:r>
            <a:r>
              <a:rPr lang="uk-UA" sz="2200" b="1" dirty="0"/>
              <a:t> </a:t>
            </a:r>
            <a:r>
              <a:rPr lang="en-US" sz="2200" b="1" dirty="0"/>
              <a:t>N60</a:t>
            </a:r>
            <a:r>
              <a:rPr lang="en-US" sz="2200" dirty="0"/>
              <a:t> –</a:t>
            </a:r>
            <a:r>
              <a:rPr lang="uk-UA" sz="2200" dirty="0"/>
              <a:t> рослина не засвоїть, загроза вимивання.               </a:t>
            </a:r>
            <a:r>
              <a:rPr lang="uk-UA" sz="2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Вид добрива</a:t>
            </a:r>
            <a:r>
              <a:rPr lang="uk-UA" sz="2200" dirty="0"/>
              <a:t> – аміачна селітра, </a:t>
            </a:r>
            <a:r>
              <a:rPr lang="uk-UA" sz="2200" dirty="0" err="1"/>
              <a:t>нітроамофоска</a:t>
            </a:r>
            <a:r>
              <a:rPr lang="uk-UA" sz="2200" dirty="0"/>
              <a:t> за відсутності осіннього РК.   </a:t>
            </a:r>
            <a:r>
              <a:rPr lang="uk-UA" sz="2200" b="1" dirty="0"/>
              <a:t>Карбамід</a:t>
            </a:r>
            <a:r>
              <a:rPr lang="uk-UA" sz="2200" dirty="0"/>
              <a:t> у ці строки – у якості другого підживлення</a:t>
            </a:r>
            <a:endParaRPr lang="ru-RU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3596" name="Rectangle 32359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24F2E9B8-8141-F427-C96C-EDFE03A74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ІІ –ге підживлення</a:t>
            </a:r>
            <a:endParaRPr lang="ru-RU" sz="4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359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4AE267EF-56E8-F671-F027-3ED471584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Строки</a:t>
            </a:r>
            <a:r>
              <a:rPr lang="uk-UA" sz="2200"/>
              <a:t>: кінець кущіння – початок виходу в трубку, зазвичай 1-10 травня. </a:t>
            </a: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Волога!!!</a:t>
            </a:r>
            <a:r>
              <a:rPr lang="uk-UA" sz="2200"/>
              <a:t> Суха весна –  15.04-15.05, після дощу                                   </a:t>
            </a: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Продуктивне</a:t>
            </a:r>
            <a:r>
              <a:rPr lang="uk-UA" sz="2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uk-UA" sz="2200"/>
              <a:t> найбільше впливає на кількість колосків, зерен, масу зерна з колоса 1,0-1,5г                                                      </a:t>
            </a: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Норма</a:t>
            </a:r>
            <a:r>
              <a:rPr lang="uk-UA" sz="2200"/>
              <a:t>: </a:t>
            </a:r>
            <a:r>
              <a:rPr lang="en-US" sz="2200" b="1"/>
              <a:t>N</a:t>
            </a:r>
            <a:r>
              <a:rPr lang="uk-UA" sz="2200" b="1"/>
              <a:t>60-90                                                    </a:t>
            </a: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Вид добрива</a:t>
            </a:r>
            <a:r>
              <a:rPr lang="uk-UA" sz="2200" i="1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uk-UA" sz="2200"/>
              <a:t>аміачна селітра,кас,карбамід внесений у строки першого підживлення         </a:t>
            </a: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Варіант</a:t>
            </a:r>
            <a:r>
              <a:rPr lang="uk-UA" sz="2200"/>
              <a:t>: </a:t>
            </a:r>
            <a:r>
              <a:rPr lang="en-US" sz="2200" b="1"/>
              <a:t>N</a:t>
            </a:r>
            <a:r>
              <a:rPr lang="uk-UA" sz="2200" b="1"/>
              <a:t>60 + </a:t>
            </a:r>
            <a:r>
              <a:rPr lang="en-US" sz="2200" b="1"/>
              <a:t>N</a:t>
            </a:r>
            <a:r>
              <a:rPr lang="uk-UA" sz="2200" b="1"/>
              <a:t>60 - </a:t>
            </a:r>
            <a:r>
              <a:rPr lang="uk-UA" sz="2200"/>
              <a:t>Лихочвор</a:t>
            </a:r>
            <a:endParaRPr lang="ru-RU" sz="2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6664" name="Rectangle 32666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C0AEA2A5-0610-F024-A0B6-0EA5B5631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ІІІ –</a:t>
            </a:r>
            <a:r>
              <a:rPr lang="uk-UA" sz="4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тє</a:t>
            </a:r>
            <a:r>
              <a:rPr lang="uk-UA" sz="4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підживлення</a:t>
            </a:r>
            <a:endParaRPr lang="ru-RU" sz="4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666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31D0ED18-D29A-AF90-D3A1-65EDA8C4F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Строки</a:t>
            </a:r>
            <a:r>
              <a:rPr lang="uk-UA" sz="2200"/>
              <a:t>: фаза колосіння                                   </a:t>
            </a: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Якісне</a:t>
            </a:r>
            <a:r>
              <a:rPr lang="uk-UA" sz="2200" i="1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uk-UA" sz="2200"/>
              <a:t>  впливає на вміст білка, клейковини, масу 1000 зерен, масу зерна з колоса                                                      </a:t>
            </a: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Норма</a:t>
            </a:r>
            <a:r>
              <a:rPr lang="uk-UA" sz="2200"/>
              <a:t>: </a:t>
            </a:r>
            <a:r>
              <a:rPr lang="en-US" sz="2200" b="1"/>
              <a:t>N</a:t>
            </a:r>
            <a:r>
              <a:rPr lang="uk-UA" sz="2200" b="1"/>
              <a:t>30-40    </a:t>
            </a:r>
            <a:r>
              <a:rPr lang="uk-UA" sz="2200"/>
              <a:t>1кг</a:t>
            </a:r>
            <a:r>
              <a:rPr lang="en-US" sz="2200"/>
              <a:t> N</a:t>
            </a:r>
            <a:r>
              <a:rPr lang="uk-UA" sz="2200" b="1"/>
              <a:t> </a:t>
            </a:r>
            <a:r>
              <a:rPr lang="uk-UA" sz="2200"/>
              <a:t>на 1 ц урожаю</a:t>
            </a:r>
            <a:r>
              <a:rPr lang="uk-UA" sz="2200" b="1"/>
              <a:t>                                               </a:t>
            </a: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Вид добрива</a:t>
            </a:r>
            <a:r>
              <a:rPr lang="uk-UA" sz="2200" i="1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uk-UA" sz="2200"/>
              <a:t>аміачна селітра, кас, листкове внесення</a:t>
            </a:r>
            <a:r>
              <a:rPr lang="en-US" sz="2200"/>
              <a:t> </a:t>
            </a:r>
            <a:r>
              <a:rPr lang="uk-UA" sz="2200"/>
              <a:t>карбаміду </a:t>
            </a:r>
            <a:r>
              <a:rPr lang="en-US" sz="2200">
                <a:cs typeface="Arial" charset="0"/>
              </a:rPr>
              <a:t>&gt;</a:t>
            </a:r>
            <a:r>
              <a:rPr lang="uk-UA" sz="2200"/>
              <a:t> 5% концентрації ???    </a:t>
            </a: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Загальна норма</a:t>
            </a:r>
            <a:r>
              <a:rPr lang="uk-UA" sz="2200"/>
              <a:t>  4-5 ц/га аміачної селітри </a:t>
            </a:r>
            <a:r>
              <a:rPr lang="en-US" sz="2200" b="1"/>
              <a:t>N</a:t>
            </a:r>
            <a:r>
              <a:rPr lang="uk-UA" sz="2200" b="1"/>
              <a:t>136 - </a:t>
            </a:r>
            <a:r>
              <a:rPr lang="en-US" sz="2200" b="1"/>
              <a:t>N</a:t>
            </a:r>
            <a:r>
              <a:rPr lang="uk-UA" sz="2200" b="1"/>
              <a:t>170</a:t>
            </a:r>
            <a:r>
              <a:rPr lang="uk-UA" sz="2200"/>
              <a:t>                 </a:t>
            </a:r>
            <a:endParaRPr lang="ru-RU" sz="2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AB7B7ED5-709B-FAA1-88C8-22BC6B2AC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457200"/>
            <a:ext cx="7772400" cy="609600"/>
          </a:xfrm>
        </p:spPr>
        <p:txBody>
          <a:bodyPr/>
          <a:lstStyle/>
          <a:p>
            <a:pPr eaLnBrk="1" hangingPunct="1"/>
            <a:r>
              <a:rPr lang="uk-UA" altLang="uk-UA" sz="3200"/>
              <a:t>Як ефективніше використати добрива?</a:t>
            </a:r>
            <a:endParaRPr lang="en-US" altLang="uk-UA" sz="4800"/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52BD7421-5F1A-9745-DFD7-1612EF2AD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295400"/>
            <a:ext cx="7543800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uk-UA" sz="2400" b="1">
                <a:solidFill>
                  <a:srgbClr val="990033"/>
                </a:solidFill>
                <a:latin typeface="Times New Roman" panose="02020603050405020304" pitchFamily="18" charset="0"/>
              </a:rPr>
              <a:t>3 ц/га аміачної селітри - </a:t>
            </a:r>
            <a:r>
              <a:rPr lang="de-DE" altLang="uk-UA" sz="2400" b="1">
                <a:solidFill>
                  <a:srgbClr val="990033"/>
                </a:solidFill>
                <a:latin typeface="Times New Roman" panose="02020603050405020304" pitchFamily="18" charset="0"/>
              </a:rPr>
              <a:t>N</a:t>
            </a:r>
            <a:r>
              <a:rPr lang="de-DE" altLang="uk-UA" sz="2400" b="1" baseline="-25000">
                <a:solidFill>
                  <a:srgbClr val="990033"/>
                </a:solidFill>
                <a:latin typeface="Times New Roman" panose="02020603050405020304" pitchFamily="18" charset="0"/>
              </a:rPr>
              <a:t>50</a:t>
            </a:r>
            <a:r>
              <a:rPr lang="uk-UA" altLang="uk-UA" sz="2400" b="1">
                <a:solidFill>
                  <a:srgbClr val="990033"/>
                </a:solidFill>
                <a:latin typeface="Times New Roman" panose="02020603050405020304" pitchFamily="18" charset="0"/>
              </a:rPr>
              <a:t>(ІІІ) + </a:t>
            </a:r>
            <a:r>
              <a:rPr lang="de-DE" altLang="uk-UA" sz="2400" b="1">
                <a:solidFill>
                  <a:srgbClr val="990033"/>
                </a:solidFill>
                <a:latin typeface="Times New Roman" panose="02020603050405020304" pitchFamily="18" charset="0"/>
              </a:rPr>
              <a:t>N</a:t>
            </a:r>
            <a:r>
              <a:rPr lang="de-DE" altLang="uk-UA" sz="2400" b="1" baseline="-25000">
                <a:solidFill>
                  <a:srgbClr val="990033"/>
                </a:solidFill>
                <a:latin typeface="Times New Roman" panose="02020603050405020304" pitchFamily="18" charset="0"/>
              </a:rPr>
              <a:t>50</a:t>
            </a:r>
            <a:r>
              <a:rPr lang="uk-UA" altLang="uk-UA" sz="2400" b="1">
                <a:solidFill>
                  <a:srgbClr val="990033"/>
                </a:solidFill>
                <a:latin typeface="Times New Roman" panose="02020603050405020304" pitchFamily="18" charset="0"/>
              </a:rPr>
              <a:t>(IV)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uk-UA" sz="2400" b="1">
                <a:solidFill>
                  <a:srgbClr val="990033"/>
                </a:solidFill>
                <a:latin typeface="Times New Roman" panose="02020603050405020304" pitchFamily="18" charset="0"/>
              </a:rPr>
              <a:t>2 ц/га аміачної селітри - </a:t>
            </a:r>
            <a:r>
              <a:rPr lang="de-DE" altLang="uk-UA" sz="2400" b="1">
                <a:solidFill>
                  <a:srgbClr val="990033"/>
                </a:solidFill>
                <a:latin typeface="Times New Roman" panose="02020603050405020304" pitchFamily="18" charset="0"/>
              </a:rPr>
              <a:t>N</a:t>
            </a:r>
            <a:r>
              <a:rPr lang="de-DE" altLang="uk-UA" sz="2400" b="1" baseline="-25000">
                <a:solidFill>
                  <a:srgbClr val="990033"/>
                </a:solidFill>
                <a:latin typeface="Times New Roman" panose="02020603050405020304" pitchFamily="18" charset="0"/>
              </a:rPr>
              <a:t>68</a:t>
            </a:r>
            <a:r>
              <a:rPr lang="uk-UA" altLang="uk-UA" sz="2400" b="1">
                <a:solidFill>
                  <a:srgbClr val="990033"/>
                </a:solidFill>
                <a:latin typeface="Times New Roman" panose="02020603050405020304" pitchFamily="18" charset="0"/>
              </a:rPr>
              <a:t>(ІІІ)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uk-UA" sz="2400" b="1">
                <a:solidFill>
                  <a:srgbClr val="990033"/>
                </a:solidFill>
                <a:latin typeface="Times New Roman" panose="02020603050405020304" pitchFamily="18" charset="0"/>
              </a:rPr>
              <a:t>1 ц/га аміачної селітри -</a:t>
            </a:r>
            <a:r>
              <a:rPr lang="uk-UA" altLang="uk-UA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не вносити зовсім, а внести мінімум 2 ц/га на меншу площу</a:t>
            </a:r>
          </a:p>
          <a:p>
            <a:pPr>
              <a:lnSpc>
                <a:spcPct val="20000"/>
              </a:lnSpc>
              <a:spcBef>
                <a:spcPct val="50000"/>
              </a:spcBef>
              <a:buFontTx/>
              <a:buNone/>
            </a:pPr>
            <a:endParaRPr lang="uk-UA" altLang="uk-UA" sz="240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uk-UA" altLang="uk-UA" b="1">
                <a:solidFill>
                  <a:srgbClr val="008000"/>
                </a:solidFill>
                <a:latin typeface="Times New Roman" panose="02020603050405020304" pitchFamily="18" charset="0"/>
              </a:rPr>
              <a:t>Чому не “працює” селітра?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- не збалансовано за РК чи інше  -  закон Лібіха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- висока кислотність рН 5,0-5,5 (-30-50 %)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- внесено на суху, голу землю за </a:t>
            </a:r>
            <a:r>
              <a:rPr lang="de-DE" altLang="uk-UA" sz="2400" b="1">
                <a:latin typeface="Times New Roman" panose="02020603050405020304" pitchFamily="18" charset="0"/>
              </a:rPr>
              <a:t>t</a:t>
            </a:r>
            <a:r>
              <a:rPr lang="uk-UA" altLang="uk-UA" sz="2400" b="1">
                <a:latin typeface="Times New Roman" panose="02020603050405020304" pitchFamily="18" charset="0"/>
              </a:rPr>
              <a:t> = 20 </a:t>
            </a:r>
            <a:r>
              <a:rPr lang="uk-UA" altLang="uk-UA" sz="2400" b="1" baseline="30000">
                <a:latin typeface="Times New Roman" panose="02020603050405020304" pitchFamily="18" charset="0"/>
              </a:rPr>
              <a:t>0</a:t>
            </a:r>
            <a:r>
              <a:rPr lang="uk-UA" altLang="uk-UA" sz="2400" b="1">
                <a:latin typeface="Times New Roman" panose="02020603050405020304" pitchFamily="18" charset="0"/>
              </a:rPr>
              <a:t>С, сонячно, вітер </a:t>
            </a:r>
            <a:endParaRPr lang="en-US" altLang="uk-UA" sz="2400" b="1">
              <a:latin typeface="Times New Roman" panose="02020603050405020304" pitchFamily="18" charset="0"/>
            </a:endParaRPr>
          </a:p>
        </p:txBody>
      </p:sp>
      <p:graphicFrame>
        <p:nvGraphicFramePr>
          <p:cNvPr id="79876" name="Object 4">
            <a:extLst>
              <a:ext uri="{FF2B5EF4-FFF2-40B4-BE49-F238E27FC236}">
                <a16:creationId xmlns:a16="http://schemas.microsoft.com/office/drawing/2014/main" id="{46694782-E54F-D7BF-538D-38854A95B6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381000"/>
          <a:ext cx="10937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Документ" r:id="rId3" imgW="1028700" imgH="2298700" progId="Word.Document.8">
                  <p:embed/>
                </p:oleObj>
              </mc:Choice>
              <mc:Fallback>
                <p:oleObj name="Документ" r:id="rId3" imgW="1028700" imgH="2298700" progId="Word.Document.8">
                  <p:embed/>
                  <p:pic>
                    <p:nvPicPr>
                      <p:cNvPr id="79876" name="Object 4">
                        <a:extLst>
                          <a:ext uri="{FF2B5EF4-FFF2-40B4-BE49-F238E27FC236}">
                            <a16:creationId xmlns:a16="http://schemas.microsoft.com/office/drawing/2014/main" id="{46694782-E54F-D7BF-538D-38854A95B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"/>
                        <a:ext cx="109378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5639" name="Rectangle 32563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854B4765-FDC8-E36C-4D13-E02E00B85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Вимивання азоту</a:t>
            </a:r>
            <a:endParaRPr lang="ru-RU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4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DAE6D4E-05BA-65EF-BD3B-11EDCC82E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2200"/>
              <a:t>Орієнтовно </a:t>
            </a:r>
            <a:r>
              <a:rPr lang="uk-UA" altLang="uk-UA" sz="2200" b="1"/>
              <a:t>3</a:t>
            </a:r>
            <a:r>
              <a:rPr lang="uk-UA" altLang="uk-UA" sz="2200"/>
              <a:t> мм опадів вимиває нітратний азот на </a:t>
            </a:r>
            <a:r>
              <a:rPr lang="uk-UA" altLang="uk-UA" sz="2200" b="1"/>
              <a:t>1</a:t>
            </a:r>
            <a:r>
              <a:rPr lang="uk-UA" altLang="uk-UA" sz="2200"/>
              <a:t>см, тоді </a:t>
            </a:r>
            <a:r>
              <a:rPr lang="uk-UA" altLang="uk-UA" sz="2200" b="1"/>
              <a:t>60</a:t>
            </a:r>
            <a:r>
              <a:rPr lang="uk-UA" altLang="uk-UA" sz="2200"/>
              <a:t> мм – на </a:t>
            </a:r>
            <a:r>
              <a:rPr lang="uk-UA" altLang="uk-UA" sz="2200" b="1"/>
              <a:t>20</a:t>
            </a:r>
            <a:r>
              <a:rPr lang="uk-UA" altLang="uk-UA" sz="2200"/>
              <a:t> см.  </a:t>
            </a:r>
          </a:p>
          <a:p>
            <a:pPr eaLnBrk="1" hangingPunct="1"/>
            <a:r>
              <a:rPr lang="uk-UA" altLang="uk-UA" sz="2200"/>
              <a:t>У квітні середньобагаторічні опади – 40-50мм,   у травні – 50-70мм, у червні – 70-90мм </a:t>
            </a:r>
          </a:p>
          <a:p>
            <a:pPr eaLnBrk="1" hangingPunct="1"/>
            <a:r>
              <a:rPr lang="uk-UA" altLang="uk-UA" sz="2200"/>
              <a:t>До середини травня - </a:t>
            </a:r>
            <a:r>
              <a:rPr lang="uk-UA" altLang="uk-UA" sz="2200" b="1"/>
              <a:t>90</a:t>
            </a:r>
            <a:r>
              <a:rPr lang="uk-UA" altLang="uk-UA" sz="2200"/>
              <a:t> мм – на </a:t>
            </a:r>
            <a:r>
              <a:rPr lang="uk-UA" altLang="uk-UA" sz="2200" b="1"/>
              <a:t>30</a:t>
            </a:r>
            <a:r>
              <a:rPr lang="uk-UA" altLang="uk-UA" sz="2200"/>
              <a:t> см!</a:t>
            </a:r>
            <a:endParaRPr lang="ru-RU" altLang="uk-UA"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89858D2-637D-592F-D80D-FAA31ECDD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3810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2000" b="1" dirty="0">
                <a:latin typeface="Times New Roman" panose="02020603050405020304" pitchFamily="18" charset="0"/>
              </a:rPr>
              <a:t>Максимальна концентрація водного розчину </a:t>
            </a:r>
            <a:br>
              <a:rPr lang="uk-UA" altLang="uk-UA" sz="2000" b="1" dirty="0">
                <a:latin typeface="Times New Roman" panose="02020603050405020304" pitchFamily="18" charset="0"/>
              </a:rPr>
            </a:br>
            <a:r>
              <a:rPr lang="uk-UA" altLang="uk-UA" sz="2000" b="1" dirty="0">
                <a:latin typeface="Times New Roman" panose="02020603050405020304" pitchFamily="18" charset="0"/>
              </a:rPr>
              <a:t>        карбаміду для позакореневого (листкового) внесення</a:t>
            </a:r>
            <a:r>
              <a:rPr lang="uk-UA" altLang="uk-UA" sz="1800" b="1" dirty="0">
                <a:latin typeface="Times New Roman" panose="02020603050405020304" pitchFamily="18" charset="0"/>
              </a:rPr>
              <a:t> </a:t>
            </a:r>
            <a:br>
              <a:rPr lang="uk-UA" altLang="uk-UA" sz="1800" b="1" dirty="0">
                <a:latin typeface="Times New Roman" panose="02020603050405020304" pitchFamily="18" charset="0"/>
              </a:rPr>
            </a:br>
            <a:r>
              <a:rPr lang="uk-UA" altLang="uk-UA" sz="1800" b="1" dirty="0">
                <a:latin typeface="Times New Roman" panose="02020603050405020304" pitchFamily="18" charset="0"/>
              </a:rPr>
              <a:t>   </a:t>
            </a:r>
            <a:br>
              <a:rPr lang="uk-UA" altLang="uk-UA" sz="1800" b="1" dirty="0"/>
            </a:br>
            <a:endParaRPr lang="en-US" altLang="uk-UA" sz="1800" b="1" dirty="0"/>
          </a:p>
        </p:txBody>
      </p:sp>
      <p:graphicFrame>
        <p:nvGraphicFramePr>
          <p:cNvPr id="81923" name="Object 3">
            <a:extLst>
              <a:ext uri="{FF2B5EF4-FFF2-40B4-BE49-F238E27FC236}">
                <a16:creationId xmlns:a16="http://schemas.microsoft.com/office/drawing/2014/main" id="{32546ED6-0DFC-EA37-EA74-0430B0540D1B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2895600" y="1219200"/>
          <a:ext cx="7315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Документ" r:id="rId3" imgW="10629900" imgH="8051800" progId="Word.Document.8">
                  <p:embed/>
                </p:oleObj>
              </mc:Choice>
              <mc:Fallback>
                <p:oleObj name="Документ" r:id="rId3" imgW="10629900" imgH="8051800" progId="Word.Document.8">
                  <p:embed/>
                  <p:pic>
                    <p:nvPicPr>
                      <p:cNvPr id="81923" name="Object 3">
                        <a:extLst>
                          <a:ext uri="{FF2B5EF4-FFF2-40B4-BE49-F238E27FC236}">
                            <a16:creationId xmlns:a16="http://schemas.microsoft.com/office/drawing/2014/main" id="{32546ED6-0DFC-EA37-EA74-0430B0540D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19200"/>
                        <a:ext cx="73152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>
            <a:extLst>
              <a:ext uri="{FF2B5EF4-FFF2-40B4-BE49-F238E27FC236}">
                <a16:creationId xmlns:a16="http://schemas.microsoft.com/office/drawing/2014/main" id="{A56EC793-9956-A4E9-50E3-B4F2CABC3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28600"/>
          <a:ext cx="10937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Документ" r:id="rId5" imgW="1028700" imgH="2298700" progId="Word.Document.8">
                  <p:embed/>
                </p:oleObj>
              </mc:Choice>
              <mc:Fallback>
                <p:oleObj name="Документ" r:id="rId5" imgW="1028700" imgH="2298700" progId="Word.Document.8">
                  <p:embed/>
                  <p:pic>
                    <p:nvPicPr>
                      <p:cNvPr id="81924" name="Object 4">
                        <a:extLst>
                          <a:ext uri="{FF2B5EF4-FFF2-40B4-BE49-F238E27FC236}">
                            <a16:creationId xmlns:a16="http://schemas.microsoft.com/office/drawing/2014/main" id="{A56EC793-9956-A4E9-50E3-B4F2CABC35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"/>
                        <a:ext cx="109378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B3D42BD-7A2D-0E6D-CAF3-65CE7BA08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25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2400" b="1"/>
              <a:t>Оцінка попередників озимої пшениці (у балах за 5-бальною шкалою)</a:t>
            </a:r>
            <a:endParaRPr lang="ru-RU" altLang="uk-UA" sz="2400" b="1"/>
          </a:p>
        </p:txBody>
      </p:sp>
      <p:graphicFrame>
        <p:nvGraphicFramePr>
          <p:cNvPr id="5123" name="Object 5">
            <a:extLst>
              <a:ext uri="{FF2B5EF4-FFF2-40B4-BE49-F238E27FC236}">
                <a16:creationId xmlns:a16="http://schemas.microsoft.com/office/drawing/2014/main" id="{85BF19FE-E0C9-85A4-F4B7-E535F2DF7F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371600"/>
          <a:ext cx="8382000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4686300" imgH="2984500" progId="Excel.Sheet.8">
                  <p:embed/>
                </p:oleObj>
              </mc:Choice>
              <mc:Fallback>
                <p:oleObj name="Worksheet" r:id="rId3" imgW="4686300" imgH="2984500" progId="Excel.Sheet.8">
                  <p:embed/>
                  <p:pic>
                    <p:nvPicPr>
                      <p:cNvPr id="5123" name="Object 5">
                        <a:extLst>
                          <a:ext uri="{FF2B5EF4-FFF2-40B4-BE49-F238E27FC236}">
                            <a16:creationId xmlns:a16="http://schemas.microsoft.com/office/drawing/2014/main" id="{85BF19FE-E0C9-85A4-F4B7-E535F2DF7F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8382000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7">
            <a:extLst>
              <a:ext uri="{FF2B5EF4-FFF2-40B4-BE49-F238E27FC236}">
                <a16:creationId xmlns:a16="http://schemas.microsoft.com/office/drawing/2014/main" id="{01B220CA-141E-8394-C754-70400AF53B9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3352800" y="1752600"/>
            <a:ext cx="304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Багаторічні бобові трави</a:t>
            </a:r>
            <a:r>
              <a:rPr lang="uk-UA" altLang="uk-UA" sz="2400">
                <a:latin typeface="Tahoma" panose="020B0604030504040204" pitchFamily="34" charset="0"/>
              </a:rPr>
              <a:t> </a:t>
            </a:r>
            <a:endParaRPr lang="en-US" altLang="uk-UA" sz="2400">
              <a:latin typeface="Tahoma" panose="020B0604030504040204" pitchFamily="34" charset="0"/>
            </a:endParaRPr>
          </a:p>
        </p:txBody>
      </p:sp>
      <p:sp>
        <p:nvSpPr>
          <p:cNvPr id="5125" name="Text Box 8">
            <a:extLst>
              <a:ext uri="{FF2B5EF4-FFF2-40B4-BE49-F238E27FC236}">
                <a16:creationId xmlns:a16="http://schemas.microsoft.com/office/drawing/2014/main" id="{3BF700BA-64B4-B8B7-8EE3-60B760C3075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4038600" y="2209800"/>
            <a:ext cx="304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Зернові бобові культури</a:t>
            </a:r>
            <a:r>
              <a:rPr lang="uk-UA" altLang="uk-UA" sz="2400">
                <a:latin typeface="Tahoma" panose="020B0604030504040204" pitchFamily="34" charset="0"/>
              </a:rPr>
              <a:t> </a:t>
            </a:r>
            <a:endParaRPr lang="en-US" altLang="uk-UA" sz="2400">
              <a:latin typeface="Tahoma" panose="020B0604030504040204" pitchFamily="34" charset="0"/>
            </a:endParaRPr>
          </a:p>
        </p:txBody>
      </p:sp>
      <p:sp>
        <p:nvSpPr>
          <p:cNvPr id="5126" name="Text Box 9">
            <a:extLst>
              <a:ext uri="{FF2B5EF4-FFF2-40B4-BE49-F238E27FC236}">
                <a16:creationId xmlns:a16="http://schemas.microsoft.com/office/drawing/2014/main" id="{3B34A93A-E903-90BF-3E60-68B44B39EFF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4727575" y="2667000"/>
            <a:ext cx="30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Однорічні трави</a:t>
            </a:r>
            <a:r>
              <a:rPr lang="uk-UA" altLang="uk-UA" sz="2400">
                <a:latin typeface="Tahoma" panose="020B0604030504040204" pitchFamily="34" charset="0"/>
              </a:rPr>
              <a:t> </a:t>
            </a:r>
            <a:endParaRPr lang="en-US" altLang="uk-UA" sz="2400">
              <a:latin typeface="Tahoma" panose="020B0604030504040204" pitchFamily="34" charset="0"/>
            </a:endParaRPr>
          </a:p>
        </p:txBody>
      </p:sp>
      <p:sp>
        <p:nvSpPr>
          <p:cNvPr id="5127" name="Text Box 10">
            <a:extLst>
              <a:ext uri="{FF2B5EF4-FFF2-40B4-BE49-F238E27FC236}">
                <a16:creationId xmlns:a16="http://schemas.microsoft.com/office/drawing/2014/main" id="{3E78C15B-60AD-47EC-BE64-B837564757E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167438" y="2781300"/>
            <a:ext cx="30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Цукровий буряк</a:t>
            </a:r>
            <a:r>
              <a:rPr lang="uk-UA" altLang="uk-UA" sz="2400">
                <a:latin typeface="Tahoma" panose="020B0604030504040204" pitchFamily="34" charset="0"/>
              </a:rPr>
              <a:t> </a:t>
            </a:r>
            <a:endParaRPr lang="en-US" altLang="uk-UA" sz="2400">
              <a:latin typeface="Tahoma" panose="020B0604030504040204" pitchFamily="34" charset="0"/>
            </a:endParaRPr>
          </a:p>
        </p:txBody>
      </p:sp>
      <p:sp>
        <p:nvSpPr>
          <p:cNvPr id="5128" name="Text Box 12">
            <a:extLst>
              <a:ext uri="{FF2B5EF4-FFF2-40B4-BE49-F238E27FC236}">
                <a16:creationId xmlns:a16="http://schemas.microsoft.com/office/drawing/2014/main" id="{19EDFAC9-223A-F768-A697-7EE65E260A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858000" y="2895600"/>
            <a:ext cx="30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 </a:t>
            </a:r>
            <a:r>
              <a:rPr lang="uk-UA" altLang="uk-UA" sz="2400">
                <a:latin typeface="Tahoma" panose="020B0604030504040204" pitchFamily="34" charset="0"/>
              </a:rPr>
              <a:t> </a:t>
            </a:r>
            <a:endParaRPr lang="en-US" altLang="uk-UA" sz="2400">
              <a:latin typeface="Tahoma" panose="020B0604030504040204" pitchFamily="34" charset="0"/>
            </a:endParaRPr>
          </a:p>
        </p:txBody>
      </p:sp>
      <p:sp>
        <p:nvSpPr>
          <p:cNvPr id="5129" name="Text Box 13">
            <a:extLst>
              <a:ext uri="{FF2B5EF4-FFF2-40B4-BE49-F238E27FC236}">
                <a16:creationId xmlns:a16="http://schemas.microsoft.com/office/drawing/2014/main" id="{67BCA42E-0FF2-CF56-DAEC-3979FAEB330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543800" y="2786063"/>
            <a:ext cx="30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Багаторічні злакові трави </a:t>
            </a:r>
            <a:endParaRPr lang="en-US" altLang="uk-UA" sz="2000">
              <a:latin typeface="Tahoma" panose="020B0604030504040204" pitchFamily="34" charset="0"/>
            </a:endParaRPr>
          </a:p>
        </p:txBody>
      </p:sp>
      <p:sp>
        <p:nvSpPr>
          <p:cNvPr id="5130" name="Text Box 14">
            <a:extLst>
              <a:ext uri="{FF2B5EF4-FFF2-40B4-BE49-F238E27FC236}">
                <a16:creationId xmlns:a16="http://schemas.microsoft.com/office/drawing/2014/main" id="{2CBBC2BC-BB86-0945-4516-69001B7247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8229600" y="4038600"/>
            <a:ext cx="30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Гречка </a:t>
            </a:r>
            <a:endParaRPr lang="en-US" altLang="uk-UA" sz="2000">
              <a:latin typeface="Tahoma" panose="020B0604030504040204" pitchFamily="34" charset="0"/>
            </a:endParaRPr>
          </a:p>
        </p:txBody>
      </p:sp>
      <p:sp>
        <p:nvSpPr>
          <p:cNvPr id="5131" name="Text Box 15">
            <a:extLst>
              <a:ext uri="{FF2B5EF4-FFF2-40B4-BE49-F238E27FC236}">
                <a16:creationId xmlns:a16="http://schemas.microsoft.com/office/drawing/2014/main" id="{6E68A3CA-8117-DFEF-5584-03485299D8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8991600" y="2819400"/>
            <a:ext cx="30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  Овес </a:t>
            </a:r>
            <a:endParaRPr lang="en-US" altLang="uk-UA" sz="2000">
              <a:latin typeface="Tahoma" panose="020B0604030504040204" pitchFamily="34" charset="0"/>
            </a:endParaRPr>
          </a:p>
        </p:txBody>
      </p:sp>
      <p:sp>
        <p:nvSpPr>
          <p:cNvPr id="5132" name="Text Box 16">
            <a:extLst>
              <a:ext uri="{FF2B5EF4-FFF2-40B4-BE49-F238E27FC236}">
                <a16:creationId xmlns:a16="http://schemas.microsoft.com/office/drawing/2014/main" id="{234257CA-3151-9A7F-802E-D6CE26AD8DA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601200" y="1905000"/>
            <a:ext cx="381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Пшениця, жито, ячмінь, трітікале </a:t>
            </a:r>
            <a:endParaRPr lang="en-US" altLang="uk-UA" sz="2000">
              <a:latin typeface="Tahoma" panose="020B0604030504040204" pitchFamily="34" charset="0"/>
            </a:endParaRPr>
          </a:p>
        </p:txBody>
      </p:sp>
      <p:graphicFrame>
        <p:nvGraphicFramePr>
          <p:cNvPr id="5133" name="Object 17">
            <a:extLst>
              <a:ext uri="{FF2B5EF4-FFF2-40B4-BE49-F238E27FC236}">
                <a16:creationId xmlns:a16="http://schemas.microsoft.com/office/drawing/2014/main" id="{7EF06EB9-234B-43BE-7C6B-141372996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4825" y="4508500"/>
          <a:ext cx="8207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5" imgW="1028700" imgH="2298700" progId="Word.Document.8">
                  <p:embed/>
                </p:oleObj>
              </mc:Choice>
              <mc:Fallback>
                <p:oleObj name="Документ" r:id="rId5" imgW="1028700" imgH="2298700" progId="Word.Document.8">
                  <p:embed/>
                  <p:pic>
                    <p:nvPicPr>
                      <p:cNvPr id="5133" name="Object 17">
                        <a:extLst>
                          <a:ext uri="{FF2B5EF4-FFF2-40B4-BE49-F238E27FC236}">
                            <a16:creationId xmlns:a16="http://schemas.microsoft.com/office/drawing/2014/main" id="{7EF06EB9-234B-43BE-7C6B-141372996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508500"/>
                        <a:ext cx="8207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9">
            <a:extLst>
              <a:ext uri="{FF2B5EF4-FFF2-40B4-BE49-F238E27FC236}">
                <a16:creationId xmlns:a16="http://schemas.microsoft.com/office/drawing/2014/main" id="{3183ABAE-0100-4B87-E8DE-AEDA8D32DCA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888163" y="2781300"/>
            <a:ext cx="30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Кукурудза-силос </a:t>
            </a:r>
            <a:endParaRPr lang="en-US" altLang="uk-UA" sz="2000">
              <a:latin typeface="Tahoma" panose="020B0604030504040204" pitchFamily="34" charset="0"/>
            </a:endParaRPr>
          </a:p>
        </p:txBody>
      </p:sp>
      <p:sp>
        <p:nvSpPr>
          <p:cNvPr id="5135" name="Text Box 20">
            <a:extLst>
              <a:ext uri="{FF2B5EF4-FFF2-40B4-BE49-F238E27FC236}">
                <a16:creationId xmlns:a16="http://schemas.microsoft.com/office/drawing/2014/main" id="{C931DFB0-266F-7FB0-C29B-322369E0332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448300" y="2852738"/>
            <a:ext cx="30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000">
                <a:latin typeface="Tahoma" panose="020B0604030504040204" pitchFamily="34" charset="0"/>
              </a:rPr>
              <a:t>Озимий ріпак, картопля</a:t>
            </a:r>
            <a:r>
              <a:rPr lang="uk-UA" altLang="uk-UA" sz="2400">
                <a:latin typeface="Tahoma" panose="020B0604030504040204" pitchFamily="34" charset="0"/>
              </a:rPr>
              <a:t> </a:t>
            </a:r>
            <a:endParaRPr lang="en-US" altLang="uk-UA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5879" name="Rectangle 33587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874" name="Rectangle 2">
            <a:extLst>
              <a:ext uri="{FF2B5EF4-FFF2-40B4-BE49-F238E27FC236}">
                <a16:creationId xmlns:a16="http://schemas.microsoft.com/office/drawing/2014/main" id="{2B5A536A-2259-E1CE-A253-176FFEC1D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Листкове внесення </a:t>
            </a: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uk-UA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РК</a:t>
            </a:r>
            <a:endParaRPr lang="ru-RU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588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753792B-062A-EA8A-E84D-1BBF2AB7E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2200" b="1"/>
              <a:t>Сандецька Н</a:t>
            </a:r>
            <a:r>
              <a:rPr lang="uk-UA" altLang="uk-UA" sz="2200"/>
              <a:t> (Інститут фізіології рослин та генетики) – у фазі колосіння суміш добрив: карбамід (СО(</a:t>
            </a:r>
            <a:r>
              <a:rPr lang="en-US" altLang="uk-UA" sz="2200"/>
              <a:t>N</a:t>
            </a:r>
            <a:r>
              <a:rPr lang="uk-UA" altLang="uk-UA" sz="2200"/>
              <a:t>Н</a:t>
            </a:r>
            <a:r>
              <a:rPr lang="uk-UA" altLang="uk-UA" sz="2200" b="1"/>
              <a:t>2</a:t>
            </a:r>
            <a:r>
              <a:rPr lang="uk-UA" altLang="uk-UA" sz="2200"/>
              <a:t>)</a:t>
            </a:r>
            <a:r>
              <a:rPr lang="uk-UA" altLang="uk-UA" sz="2200" b="1"/>
              <a:t>2</a:t>
            </a:r>
            <a:r>
              <a:rPr lang="uk-UA" altLang="uk-UA" sz="2200"/>
              <a:t>) </a:t>
            </a:r>
            <a:r>
              <a:rPr lang="uk-UA" altLang="uk-UA" sz="2200" b="1"/>
              <a:t>30 кг\га(???)</a:t>
            </a:r>
            <a:r>
              <a:rPr lang="uk-UA" altLang="uk-UA" sz="2200"/>
              <a:t> + монокалійфосфат(КН</a:t>
            </a:r>
            <a:r>
              <a:rPr lang="uk-UA" altLang="uk-UA" sz="2200" b="1"/>
              <a:t>2</a:t>
            </a:r>
            <a:r>
              <a:rPr lang="uk-UA" altLang="uk-UA" sz="2200"/>
              <a:t>РО</a:t>
            </a:r>
            <a:r>
              <a:rPr lang="uk-UA" altLang="uk-UA" sz="2200" b="1"/>
              <a:t>4</a:t>
            </a:r>
            <a:r>
              <a:rPr lang="uk-UA" altLang="uk-UA" sz="2200"/>
              <a:t> - Р</a:t>
            </a:r>
            <a:r>
              <a:rPr lang="uk-UA" altLang="uk-UA" sz="2200" b="1"/>
              <a:t>52</a:t>
            </a:r>
            <a:r>
              <a:rPr lang="uk-UA" altLang="uk-UA" sz="2200"/>
              <a:t>К</a:t>
            </a:r>
            <a:r>
              <a:rPr lang="uk-UA" altLang="uk-UA" sz="2200" b="1"/>
              <a:t>34</a:t>
            </a:r>
            <a:r>
              <a:rPr lang="uk-UA" altLang="uk-UA" sz="2200"/>
              <a:t>) </a:t>
            </a:r>
            <a:r>
              <a:rPr lang="uk-UA" altLang="uk-UA" sz="2200" b="1"/>
              <a:t>10</a:t>
            </a:r>
            <a:r>
              <a:rPr lang="uk-UA" altLang="uk-UA" sz="2200"/>
              <a:t> кг/га + сульфат калію 20 кг/га </a:t>
            </a:r>
            <a:r>
              <a:rPr lang="uk-UA" altLang="uk-UA" sz="2200" u="sng"/>
              <a:t>у діючій речовині</a:t>
            </a:r>
            <a:r>
              <a:rPr lang="uk-UA" altLang="uk-UA" sz="2200"/>
              <a:t>. Витрата робочого розчину 450 л/га!!!</a:t>
            </a:r>
          </a:p>
          <a:p>
            <a:pPr eaLnBrk="1" hangingPunct="1">
              <a:buFontTx/>
              <a:buNone/>
            </a:pPr>
            <a:endParaRPr lang="ru-RU" altLang="uk-UA"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2" name="Rectangle 6759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61B1236A-77C8-4ED5-0BDD-802E0C7AE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удобрення</a:t>
            </a:r>
            <a:endParaRPr lang="ru-RU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59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A2D08F0-9785-D946-0758-9D14EBFD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uk-UA" sz="2200"/>
              <a:t>На формування 1 ц насіння потрібно </a:t>
            </a:r>
            <a:r>
              <a:rPr lang="en-US" sz="2200" b="1"/>
              <a:t>N</a:t>
            </a:r>
            <a:r>
              <a:rPr lang="uk-UA" sz="2200" b="1"/>
              <a:t>4-7 Р2,5-2,8</a:t>
            </a:r>
            <a:r>
              <a:rPr lang="uk-UA" sz="2200"/>
              <a:t> </a:t>
            </a:r>
            <a:r>
              <a:rPr lang="uk-UA" sz="2200" b="1" u="sng"/>
              <a:t>К15.5-19,5</a:t>
            </a:r>
            <a:r>
              <a:rPr lang="en-US" sz="2200"/>
              <a:t> </a:t>
            </a:r>
            <a:r>
              <a:rPr lang="en-US" sz="2200" b="1"/>
              <a:t>Mg</a:t>
            </a:r>
            <a:r>
              <a:rPr lang="uk-UA" sz="2200" b="1"/>
              <a:t>2</a:t>
            </a:r>
            <a:r>
              <a:rPr lang="en-US" sz="2200" b="1"/>
              <a:t> S</a:t>
            </a:r>
            <a:r>
              <a:rPr lang="uk-UA" sz="2200" b="1"/>
              <a:t>3</a:t>
            </a:r>
            <a:r>
              <a:rPr lang="uk-UA" sz="2200"/>
              <a:t> що значно більше ніж для зернових.</a:t>
            </a:r>
          </a:p>
          <a:p>
            <a:pPr eaLnBrk="1" hangingPunct="1"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uk-UA" sz="2200"/>
              <a:t> –  урожайність; </a:t>
            </a:r>
            <a:r>
              <a:rPr lang="uk-UA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uk-UA" sz="2200"/>
              <a:t> –  енергетика;  </a:t>
            </a:r>
            <a:r>
              <a:rPr lang="uk-UA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uk-UA" sz="2200"/>
              <a:t> – елемент молодості клітин. Засвоює калій з важкорозчинних сполук. Це найбільший </a:t>
            </a:r>
            <a:r>
              <a:rPr lang="uk-UA" sz="2200" b="1"/>
              <a:t>калієлюб.</a:t>
            </a:r>
          </a:p>
          <a:p>
            <a:pPr eaLnBrk="1" hangingPunct="1">
              <a:defRPr/>
            </a:pPr>
            <a:r>
              <a:rPr lang="uk-UA" sz="2200"/>
              <a:t>Позитивно впливають 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Mg</a:t>
            </a:r>
            <a:r>
              <a:rPr lang="uk-UA" sz="2200" b="1"/>
              <a:t> </a:t>
            </a:r>
            <a:r>
              <a:rPr lang="uk-UA" sz="2200"/>
              <a:t>– елемент фотосинтезу,</a:t>
            </a:r>
            <a:r>
              <a:rPr lang="en-US" sz="2200"/>
              <a:t> </a:t>
            </a:r>
            <a:r>
              <a:rPr lang="en-US" sz="2200" b="1"/>
              <a:t>S</a:t>
            </a:r>
            <a:r>
              <a:rPr lang="uk-UA" sz="2200" b="1"/>
              <a:t> </a:t>
            </a:r>
            <a:r>
              <a:rPr lang="uk-UA" sz="2200"/>
              <a:t>–</a:t>
            </a:r>
            <a:r>
              <a:rPr lang="uk-UA" sz="2200" b="1"/>
              <a:t> </a:t>
            </a:r>
            <a:r>
              <a:rPr lang="uk-UA" sz="2200"/>
              <a:t>оптимізує використання азоту  та </a:t>
            </a:r>
            <a:r>
              <a:rPr lang="uk-UA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Са</a:t>
            </a:r>
            <a:r>
              <a:rPr lang="uk-UA" sz="2200"/>
              <a:t> –  ріст кореневої системи та збереження родючості грунту.</a:t>
            </a:r>
            <a:endParaRPr lang="uk-UA" sz="2200" b="1"/>
          </a:p>
          <a:p>
            <a:pPr eaLnBrk="1" hangingPunct="1">
              <a:defRPr/>
            </a:pPr>
            <a:r>
              <a:rPr lang="uk-UA" sz="2200"/>
              <a:t>Норми внесення: </a:t>
            </a:r>
            <a:r>
              <a:rPr lang="en-US" sz="2200" b="1"/>
              <a:t>N</a:t>
            </a:r>
            <a:r>
              <a:rPr lang="uk-UA" sz="2200" b="1"/>
              <a:t>45-90 Р45-60 К45-90</a:t>
            </a:r>
          </a:p>
          <a:p>
            <a:pPr eaLnBrk="1" hangingPunct="1">
              <a:defRPr/>
            </a:pPr>
            <a:endParaRPr lang="ru-RU" sz="2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696" name="Rectangle 11469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56796A09-61D0-7231-884B-499166AA5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удобрення</a:t>
            </a:r>
            <a:endParaRPr lang="ru-RU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9488495E-1161-1BB5-8AEA-03500C255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uk-UA" sz="2200"/>
              <a:t>Норма </a:t>
            </a:r>
            <a:r>
              <a:rPr lang="uk-UA" sz="2200" b="1"/>
              <a:t>азоту</a:t>
            </a:r>
            <a:r>
              <a:rPr lang="uk-UA" sz="2200"/>
              <a:t> після сої –</a:t>
            </a:r>
            <a:r>
              <a:rPr lang="en-US" sz="2200"/>
              <a:t>N</a:t>
            </a:r>
            <a:r>
              <a:rPr lang="uk-UA" sz="2200" b="1"/>
              <a:t>56-78</a:t>
            </a:r>
          </a:p>
          <a:p>
            <a:pPr eaLnBrk="1" hangingPunct="1">
              <a:defRPr/>
            </a:pPr>
            <a:r>
              <a:rPr lang="uk-UA" sz="2200"/>
              <a:t>Норма </a:t>
            </a:r>
            <a:r>
              <a:rPr lang="uk-UA" sz="2200" b="1"/>
              <a:t>азоту</a:t>
            </a:r>
            <a:r>
              <a:rPr lang="uk-UA" sz="2200"/>
              <a:t> після небобових –</a:t>
            </a:r>
            <a:r>
              <a:rPr lang="en-US" sz="2200"/>
              <a:t>N</a:t>
            </a:r>
            <a:r>
              <a:rPr lang="uk-UA" sz="2200" b="1"/>
              <a:t>90-112</a:t>
            </a:r>
          </a:p>
          <a:p>
            <a:pPr eaLnBrk="1" hangingPunct="1">
              <a:defRPr/>
            </a:pPr>
            <a:r>
              <a:rPr lang="uk-UA" sz="2200" b="1"/>
              <a:t>США – </a:t>
            </a:r>
            <a:r>
              <a:rPr lang="en-US" sz="2200" b="1"/>
              <a:t>N</a:t>
            </a:r>
            <a:r>
              <a:rPr lang="uk-UA" sz="2200" b="1"/>
              <a:t>40-170</a:t>
            </a:r>
            <a:r>
              <a:rPr lang="uk-UA" sz="2200"/>
              <a:t> залежно від попередника, типу грунту, плану врожайності.</a:t>
            </a:r>
          </a:p>
          <a:p>
            <a:pPr eaLnBrk="1" hangingPunct="1">
              <a:defRPr/>
            </a:pPr>
            <a:r>
              <a:rPr lang="uk-UA" sz="2200" b="1"/>
              <a:t>США</a:t>
            </a:r>
            <a:r>
              <a:rPr lang="uk-UA" sz="2200"/>
              <a:t> – </a:t>
            </a:r>
            <a:r>
              <a:rPr lang="uk-UA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фосфор</a:t>
            </a:r>
            <a:r>
              <a:rPr lang="uk-UA" sz="2200"/>
              <a:t> за вмісту у грунті 6-11 мг –Р</a:t>
            </a:r>
            <a:r>
              <a:rPr lang="uk-UA" sz="2200" b="1"/>
              <a:t>20-80</a:t>
            </a:r>
            <a:r>
              <a:rPr lang="uk-UA" sz="2200"/>
              <a:t>, </a:t>
            </a:r>
            <a:r>
              <a:rPr lang="uk-UA" sz="2200" b="1"/>
              <a:t>калій</a:t>
            </a:r>
            <a:r>
              <a:rPr lang="uk-UA" sz="2200"/>
              <a:t> К</a:t>
            </a:r>
            <a:r>
              <a:rPr lang="uk-UA" sz="2200" b="1"/>
              <a:t>30-90</a:t>
            </a:r>
            <a:r>
              <a:rPr lang="uk-UA" sz="2200"/>
              <a:t>.</a:t>
            </a:r>
          </a:p>
          <a:p>
            <a:pPr eaLnBrk="1" hangingPunct="1">
              <a:defRPr/>
            </a:pPr>
            <a:r>
              <a:rPr lang="uk-UA" sz="2200"/>
              <a:t>Категорично заборонено вносити </a:t>
            </a:r>
            <a:r>
              <a:rPr lang="en-US" sz="2200">
                <a:cs typeface="Arial" charset="0"/>
              </a:rPr>
              <a:t>&gt;</a:t>
            </a:r>
            <a:r>
              <a:rPr lang="uk-UA" sz="2200">
                <a:cs typeface="Arial" charset="0"/>
              </a:rPr>
              <a:t>12 кг </a:t>
            </a:r>
            <a:r>
              <a:rPr lang="en-US" sz="2200"/>
              <a:t>N</a:t>
            </a:r>
            <a:r>
              <a:rPr lang="uk-UA" sz="2200"/>
              <a:t> та К в рядки поряд з насінням.</a:t>
            </a:r>
            <a:endParaRPr lang="en-US" sz="2200" b="1">
              <a:cs typeface="Arial" charset="0"/>
            </a:endParaRPr>
          </a:p>
          <a:p>
            <a:pPr eaLnBrk="1" hangingPunct="1">
              <a:defRPr/>
            </a:pPr>
            <a:endParaRPr lang="ru-RU" sz="2200" b="1"/>
          </a:p>
          <a:p>
            <a:pPr eaLnBrk="1" hangingPunct="1">
              <a:defRPr/>
            </a:pPr>
            <a:endParaRPr lang="ru-RU" sz="2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68" name="Rectangle 6656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F4E4CF7F-C8D7-642D-C1D2-E150EF312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удобрення</a:t>
            </a:r>
            <a:endParaRPr lang="ru-RU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57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85A9FC2-20C3-A5F5-2F4B-2C1F74577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uk-UA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Мікродобрива</a:t>
            </a:r>
            <a:r>
              <a:rPr lang="uk-UA" sz="2200"/>
              <a:t>: дуже вимогливий до </a:t>
            </a:r>
            <a:r>
              <a:rPr lang="uk-UA" sz="2200" b="1" u="sng"/>
              <a:t>бору</a:t>
            </a:r>
            <a:r>
              <a:rPr lang="uk-UA" sz="2200"/>
              <a:t>: від В урожай зростає на 3-5/га. </a:t>
            </a:r>
          </a:p>
          <a:p>
            <a:pPr eaLnBrk="1" hangingPunct="1">
              <a:defRPr/>
            </a:pPr>
            <a:r>
              <a:rPr lang="uk-UA" sz="2200"/>
              <a:t>Нітрабор, Нутрівант олійний, Басфоліар, Вуксал, Тенсо коктейль. </a:t>
            </a:r>
          </a:p>
          <a:p>
            <a:pPr eaLnBrk="1" hangingPunct="1">
              <a:defRPr/>
            </a:pPr>
            <a:r>
              <a:rPr lang="uk-UA" sz="2200"/>
              <a:t>Строки внесення: 4-6пар листків + перед цвітінням</a:t>
            </a:r>
          </a:p>
          <a:p>
            <a:pPr eaLnBrk="1" hangingPunct="1">
              <a:defRPr/>
            </a:pPr>
            <a:r>
              <a:rPr lang="uk-UA" sz="2200"/>
              <a:t>300-600 г/га </a:t>
            </a:r>
            <a:r>
              <a:rPr lang="uk-UA" sz="2200" b="1" i="1"/>
              <a:t>бору</a:t>
            </a:r>
            <a:r>
              <a:rPr lang="uk-UA" sz="2200"/>
              <a:t>, </a:t>
            </a:r>
            <a:r>
              <a:rPr lang="en-US" sz="2200">
                <a:cs typeface="Arial" charset="0"/>
              </a:rPr>
              <a:t>"</a:t>
            </a:r>
            <a:r>
              <a:rPr lang="uk-UA" sz="2200"/>
              <a:t>Піонер</a:t>
            </a:r>
            <a:r>
              <a:rPr lang="en-US" sz="2200">
                <a:cs typeface="Arial" charset="0"/>
              </a:rPr>
              <a:t>"</a:t>
            </a:r>
            <a:r>
              <a:rPr lang="uk-UA" sz="2200"/>
              <a:t> – 400 г</a:t>
            </a:r>
          </a:p>
          <a:p>
            <a:pPr eaLnBrk="1" hangingPunct="1">
              <a:defRPr/>
            </a:pPr>
            <a:r>
              <a:rPr lang="uk-UA" sz="2200" b="1" i="1"/>
              <a:t>Марганець </a:t>
            </a:r>
            <a:r>
              <a:rPr lang="uk-UA" sz="2200"/>
              <a:t>– на карбонатних грунтах</a:t>
            </a:r>
            <a:endParaRPr lang="ru-RU" sz="2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16" name="Rectangle 686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FD75239-8EB3-21B7-C50E-47C59FCED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Сівба</a:t>
            </a:r>
            <a:endParaRPr lang="ru-RU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9B03F7F-00F4-0892-28C1-557AD0EC7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200" b="1"/>
              <a:t>Норма висіву</a:t>
            </a:r>
            <a:r>
              <a:rPr lang="uk-UA" sz="2200"/>
              <a:t>: 40-80 тис рослин на 1 га – залежить від вологи. Кондитерські гібриди 30-50 тис га. Страхова надбавка 5-20%. Для ранньостиглих та низькорослих н.в. збільшують до </a:t>
            </a:r>
            <a:r>
              <a:rPr lang="uk-UA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80 тис\га</a:t>
            </a:r>
            <a:r>
              <a:rPr lang="uk-UA" sz="2200"/>
              <a:t>. </a:t>
            </a:r>
            <a:r>
              <a:rPr lang="uk-UA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Масова норма 3-8 кг/га.</a:t>
            </a:r>
            <a:r>
              <a:rPr lang="uk-UA" sz="2200"/>
              <a:t> 1п.о.=150 тис насінин.</a:t>
            </a:r>
          </a:p>
          <a:p>
            <a:pPr eaLnBrk="1" hangingPunct="1">
              <a:defRPr/>
            </a:pPr>
            <a:r>
              <a:rPr lang="uk-UA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Кількість рослин на 14,3 м відповідатиме тисячам</a:t>
            </a:r>
            <a:r>
              <a:rPr lang="uk-UA" sz="2200"/>
              <a:t> </a:t>
            </a:r>
            <a:r>
              <a:rPr lang="uk-UA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рослин на 1 га.</a:t>
            </a:r>
            <a:r>
              <a:rPr lang="uk-UA" sz="2200"/>
              <a:t> На 1п.м- 3,2 н =40 тис/га; 6,8н=100 тис</a:t>
            </a:r>
            <a:endParaRPr lang="ru-RU" sz="2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A374FB2-778D-631C-C634-3CF63A11A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8882" y="639193"/>
            <a:ext cx="3571810" cy="35735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ru-UA" sz="31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Економічні показники технології вирощування озимої пшениці та соняшнику (умови Південного Степу)</a:t>
            </a:r>
            <a:endParaRPr kumimoji="0" lang="en-US" altLang="ru-UA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endParaRPr kumimoji="0" lang="en-US" altLang="ru-UA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A1CA902-97E3-0908-7220-7DB09472C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799953"/>
              </p:ext>
            </p:extLst>
          </p:nvPr>
        </p:nvGraphicFramePr>
        <p:xfrm>
          <a:off x="4210692" y="639193"/>
          <a:ext cx="7821651" cy="5917493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3472229">
                  <a:extLst>
                    <a:ext uri="{9D8B030D-6E8A-4147-A177-3AD203B41FA5}">
                      <a16:colId xmlns:a16="http://schemas.microsoft.com/office/drawing/2014/main" val="3567637087"/>
                    </a:ext>
                  </a:extLst>
                </a:gridCol>
                <a:gridCol w="2590722">
                  <a:extLst>
                    <a:ext uri="{9D8B030D-6E8A-4147-A177-3AD203B41FA5}">
                      <a16:colId xmlns:a16="http://schemas.microsoft.com/office/drawing/2014/main" val="936721049"/>
                    </a:ext>
                  </a:extLst>
                </a:gridCol>
                <a:gridCol w="1758700">
                  <a:extLst>
                    <a:ext uri="{9D8B030D-6E8A-4147-A177-3AD203B41FA5}">
                      <a16:colId xmlns:a16="http://schemas.microsoft.com/office/drawing/2014/main" val="3031609688"/>
                    </a:ext>
                  </a:extLst>
                </a:gridCol>
              </a:tblGrid>
              <a:tr h="43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500" b="0" kern="0" cap="none" spc="0">
                          <a:solidFill>
                            <a:schemeClr val="bg1"/>
                          </a:solidFill>
                          <a:effectLst/>
                        </a:rPr>
                        <a:t>Показник</a:t>
                      </a:r>
                      <a:endParaRPr lang="ru-UA" sz="15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500" b="0" kern="0" cap="none" spc="0">
                          <a:solidFill>
                            <a:schemeClr val="bg1"/>
                          </a:solidFill>
                          <a:effectLst/>
                        </a:rPr>
                        <a:t>Озима пшениця</a:t>
                      </a:r>
                      <a:endParaRPr lang="ru-UA" sz="15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500" b="0" kern="0" cap="none" spc="0">
                          <a:solidFill>
                            <a:schemeClr val="bg1"/>
                          </a:solidFill>
                          <a:effectLst/>
                        </a:rPr>
                        <a:t>Соняшник</a:t>
                      </a:r>
                      <a:endParaRPr lang="ru-UA" sz="15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44990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Площа, га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97184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Урожайність, т/га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41552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Ціна реалізації, грн/т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6500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15000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15801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Валовий збір, т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641843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Вартість валової продукції, грн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22 750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36 000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92733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Витрати на насіння, грн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2200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3200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465023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Витрати на добрива, грн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4200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3500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75441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Витрати на засоби захисту рослин, грн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2600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004545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Витрати на паливо та обробіток ґрунту, грн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3100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90480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Оплата праці, грн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25294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Інші витрати, грн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786416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Загальні виробничі витрати, грн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13 000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14 500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93444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Собівартість 1 т продукції, грн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3714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6042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36683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Прибуток з 1 га, грн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9 750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21 500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64846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b="1" kern="0" cap="none" spc="0">
                          <a:solidFill>
                            <a:schemeClr val="tx1"/>
                          </a:solidFill>
                          <a:effectLst/>
                        </a:rPr>
                        <a:t>Рентабельність, %</a:t>
                      </a:r>
                      <a:endParaRPr lang="ru-UA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UA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100" kern="0" cap="none" spc="0" dirty="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ru-UA" sz="11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3" marR="8703" marT="83550" marB="87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88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746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13D3F-4CB4-DAE5-A859-04A529B3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ru-UA" sz="5400" dirty="0">
                <a:solidFill>
                  <a:srgbClr val="FFFFFF"/>
                </a:solidFill>
              </a:rPr>
              <a:t>Висновок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B5D1B-223A-B916-CA1D-E3A0DE743D1B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09127" y="1921813"/>
            <a:ext cx="6461629" cy="4936187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ru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 мінеральних добрив у технології вирощування зернових культур і соняшнику в умовах південного Степу України є економічно доцільним агротехнічним заходом. Застосування оптимальних норм добрив забезпечує підвищення врожайності культур та покращує економічні показники виробництва. Незважаючи на збільшення виробничих витрат, пов’язаних із придбанням і внесенням добрив, додатковий приріст урожаю сприяє зростанню валового доходу та умовно чистого прибутку з 1 гектара. У результаті підвищується рівень рентабельності вирощування культур, що свідчить про ефективність використання добрив у системі удобрення. Таким чином, раціональне застосування мінеральних добрив є важливим фактором підвищення продуктивності землеробства та економічної ефективності вирощування зернових культур і соняшнику в умовах південного регіону України.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ru-UA" sz="1400" b="1" dirty="0"/>
          </a:p>
        </p:txBody>
      </p:sp>
    </p:spTree>
    <p:extLst>
      <p:ext uri="{BB962C8B-B14F-4D97-AF65-F5344CB8AC3E}">
        <p14:creationId xmlns:p14="http://schemas.microsoft.com/office/powerpoint/2010/main" val="49712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043A057-EA1E-E2D5-6319-3B0BC650A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06462"/>
          </a:xfrm>
        </p:spPr>
        <p:txBody>
          <a:bodyPr/>
          <a:lstStyle/>
          <a:p>
            <a:pPr eaLnBrk="1" hangingPunct="1"/>
            <a:r>
              <a:rPr lang="uk-UA" altLang="uk-UA" sz="2400" b="1">
                <a:cs typeface="Times New Roman" panose="02020603050405020304" pitchFamily="18" charset="0"/>
              </a:rPr>
              <a:t> </a:t>
            </a:r>
            <a:endParaRPr lang="ru-RU" altLang="uk-UA" sz="2400" b="1">
              <a:cs typeface="Times New Roman" panose="02020603050405020304" pitchFamily="18" charset="0"/>
            </a:endParaRPr>
          </a:p>
        </p:txBody>
      </p:sp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AAAFD35D-D681-DCFB-DC05-CBC14E4D141B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2133600" y="1778000"/>
          <a:ext cx="81026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окумент" r:id="rId3" imgW="6121400" imgH="3365500" progId="Word.Document.8">
                  <p:embed/>
                </p:oleObj>
              </mc:Choice>
              <mc:Fallback>
                <p:oleObj name="Документ" r:id="rId3" imgW="6121400" imgH="3365500" progId="Word.Document.8">
                  <p:embed/>
                  <p:pic>
                    <p:nvPicPr>
                      <p:cNvPr id="6147" name="Object 3">
                        <a:extLst>
                          <a:ext uri="{FF2B5EF4-FFF2-40B4-BE49-F238E27FC236}">
                            <a16:creationId xmlns:a16="http://schemas.microsoft.com/office/drawing/2014/main" id="{AAAFD35D-D681-DCFB-DC05-CBC14E4D14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78000"/>
                        <a:ext cx="8102600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B145D960-15BB-259A-C356-7678AE9CF3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609600"/>
          <a:ext cx="86868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5" imgW="5524500" imgH="508000" progId="Word.Document.8">
                  <p:embed/>
                </p:oleObj>
              </mc:Choice>
              <mc:Fallback>
                <p:oleObj name="Документ" r:id="rId5" imgW="5524500" imgH="508000" progId="Word.Document.8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B145D960-15BB-259A-C356-7678AE9CF3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9600"/>
                        <a:ext cx="86868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880" name="Rectangle 20787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8B4A855B-296F-007D-E98F-F31F969F4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Обробка насіння – мікродобрива</a:t>
            </a:r>
            <a:endParaRPr lang="ru-RU" sz="5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88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CC6D8F7F-6D8C-EF0D-0543-95E78827C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2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Мікроелементи</a:t>
            </a:r>
            <a:r>
              <a:rPr lang="uk-UA" sz="2200"/>
              <a:t>:  </a:t>
            </a:r>
            <a:r>
              <a:rPr lang="uk-UA" sz="2200" b="1"/>
              <a:t>В</a:t>
            </a:r>
            <a:r>
              <a:rPr lang="uk-UA" sz="2200"/>
              <a:t> – бор; </a:t>
            </a:r>
            <a:r>
              <a:rPr lang="en-US" sz="2200" b="1"/>
              <a:t>Cu</a:t>
            </a:r>
            <a:r>
              <a:rPr lang="en-US" sz="2200"/>
              <a:t>  - </a:t>
            </a:r>
            <a:r>
              <a:rPr lang="uk-UA" sz="2200"/>
              <a:t>мідь; </a:t>
            </a:r>
            <a:r>
              <a:rPr lang="en-US" sz="2200"/>
              <a:t> </a:t>
            </a:r>
            <a:r>
              <a:rPr lang="en-US" sz="2200" b="1"/>
              <a:t>Mn</a:t>
            </a:r>
            <a:r>
              <a:rPr lang="uk-UA" sz="2200"/>
              <a:t> –марганець;</a:t>
            </a:r>
            <a:r>
              <a:rPr lang="en-US" sz="2200"/>
              <a:t>  </a:t>
            </a:r>
            <a:r>
              <a:rPr lang="en-US" sz="2200" b="1"/>
              <a:t>Zn</a:t>
            </a:r>
            <a:r>
              <a:rPr lang="en-US" sz="2200"/>
              <a:t> </a:t>
            </a:r>
            <a:r>
              <a:rPr lang="uk-UA" sz="2200"/>
              <a:t>– цинк;</a:t>
            </a:r>
            <a:r>
              <a:rPr lang="en-US" sz="2200" b="1"/>
              <a:t> Mo</a:t>
            </a:r>
            <a:r>
              <a:rPr lang="en-US" sz="2200"/>
              <a:t> </a:t>
            </a:r>
            <a:r>
              <a:rPr lang="uk-UA" sz="2200"/>
              <a:t>– молібден;</a:t>
            </a:r>
            <a:r>
              <a:rPr lang="en-US" sz="2200"/>
              <a:t> </a:t>
            </a:r>
            <a:r>
              <a:rPr lang="uk-UA" sz="2200"/>
              <a:t> </a:t>
            </a:r>
            <a:r>
              <a:rPr lang="en-US" sz="2200" b="1"/>
              <a:t>Fe</a:t>
            </a:r>
            <a:r>
              <a:rPr lang="en-US" sz="2200"/>
              <a:t>  </a:t>
            </a:r>
            <a:r>
              <a:rPr lang="uk-UA" sz="2200"/>
              <a:t>- залізо;  </a:t>
            </a:r>
            <a:r>
              <a:rPr lang="en-US" sz="2200" b="1"/>
              <a:t>Co</a:t>
            </a:r>
            <a:r>
              <a:rPr lang="uk-UA" sz="2200"/>
              <a:t> – кобальт.</a:t>
            </a:r>
          </a:p>
          <a:p>
            <a:pPr eaLnBrk="1" hangingPunct="1">
              <a:defRPr/>
            </a:pPr>
            <a:r>
              <a:rPr lang="uk-UA" sz="2200" b="1"/>
              <a:t>Тенсо –Коктейль</a:t>
            </a:r>
            <a:r>
              <a:rPr lang="uk-UA" sz="2200"/>
              <a:t> – 100 г/т насіння – (Кристалони)</a:t>
            </a:r>
          </a:p>
          <a:p>
            <a:pPr eaLnBrk="1" hangingPunct="1">
              <a:defRPr/>
            </a:pPr>
            <a:r>
              <a:rPr lang="uk-UA" sz="2200" b="1"/>
              <a:t>Келькат Мікс</a:t>
            </a:r>
            <a:r>
              <a:rPr lang="uk-UA" sz="2200"/>
              <a:t> – 80-100 г/т насіння - (Нутріванти)</a:t>
            </a:r>
          </a:p>
          <a:p>
            <a:pPr eaLnBrk="1" hangingPunct="1">
              <a:defRPr/>
            </a:pPr>
            <a:r>
              <a:rPr lang="uk-UA" sz="2200" b="1"/>
              <a:t>Вуксал Теріос</a:t>
            </a:r>
          </a:p>
          <a:p>
            <a:pPr eaLnBrk="1" hangingPunct="1">
              <a:defRPr/>
            </a:pPr>
            <a:r>
              <a:rPr lang="uk-UA" sz="2200" b="1"/>
              <a:t>Яра віта рексолін АВС</a:t>
            </a:r>
            <a:r>
              <a:rPr lang="uk-UA" sz="2200"/>
              <a:t> -100-150г/т – (Кеміра-Яра)</a:t>
            </a:r>
          </a:p>
          <a:p>
            <a:pPr eaLnBrk="1" hangingPunct="1">
              <a:defRPr/>
            </a:pPr>
            <a:r>
              <a:rPr lang="uk-UA" sz="2200" b="1"/>
              <a:t>Інтермаг -  насіння -</a:t>
            </a:r>
            <a:r>
              <a:rPr lang="uk-UA" sz="2200"/>
              <a:t>1,5-2,5 л/т</a:t>
            </a:r>
          </a:p>
          <a:p>
            <a:pPr eaLnBrk="1" hangingPunct="1">
              <a:defRPr/>
            </a:pPr>
            <a:r>
              <a:rPr lang="uk-UA" sz="2200" b="1"/>
              <a:t>Розасоль 18-18-18+12</a:t>
            </a:r>
            <a:r>
              <a:rPr lang="en-US" sz="2200" b="1"/>
              <a:t>S </a:t>
            </a:r>
            <a:r>
              <a:rPr lang="uk-UA" sz="2200"/>
              <a:t>-1,5 -2,0 кг/т</a:t>
            </a:r>
          </a:p>
          <a:p>
            <a:pPr eaLnBrk="1" hangingPunct="1">
              <a:defRPr/>
            </a:pPr>
            <a:r>
              <a:rPr lang="uk-UA" sz="2200" b="1"/>
              <a:t>Квантум</a:t>
            </a:r>
            <a:r>
              <a:rPr lang="uk-UA" sz="2200"/>
              <a:t> -</a:t>
            </a:r>
            <a:r>
              <a:rPr lang="uk-UA" sz="2200" b="1"/>
              <a:t>зернові</a:t>
            </a:r>
            <a:r>
              <a:rPr lang="uk-UA" sz="2200"/>
              <a:t>– 3-3,5 л/т</a:t>
            </a:r>
            <a:endParaRPr lang="ru-RU"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2B0A1691-165F-55DA-A391-7916B212E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8382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72CF909C-E038-698B-D50A-ADB22019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8763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2" name="Object 4">
            <a:extLst>
              <a:ext uri="{FF2B5EF4-FFF2-40B4-BE49-F238E27FC236}">
                <a16:creationId xmlns:a16="http://schemas.microsoft.com/office/drawing/2014/main" id="{46D0ED1A-211C-7AD2-3539-3490353CEF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533400"/>
          <a:ext cx="10937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Документ" r:id="rId4" imgW="1028700" imgH="2298700" progId="Word.Document.8">
                  <p:embed/>
                </p:oleObj>
              </mc:Choice>
              <mc:Fallback>
                <p:oleObj name="Документ" r:id="rId4" imgW="1028700" imgH="2298700" progId="Word.Document.8">
                  <p:embed/>
                  <p:pic>
                    <p:nvPicPr>
                      <p:cNvPr id="48132" name="Object 4">
                        <a:extLst>
                          <a:ext uri="{FF2B5EF4-FFF2-40B4-BE49-F238E27FC236}">
                            <a16:creationId xmlns:a16="http://schemas.microsoft.com/office/drawing/2014/main" id="{46D0ED1A-211C-7AD2-3539-3490353CEF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"/>
                        <a:ext cx="109378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813A837-A5CC-E6AF-923D-DBF6C7E70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200" b="1"/>
              <a:t>Кислотність ґрунту, що забезпечує рухомість і доступність елементів мінерального живлення рослин </a:t>
            </a:r>
            <a:endParaRPr lang="ru-RU" altLang="uk-UA" sz="3200" b="1"/>
          </a:p>
        </p:txBody>
      </p:sp>
      <p:pic>
        <p:nvPicPr>
          <p:cNvPr id="49155" name="Picture 4" descr="рН">
            <a:extLst>
              <a:ext uri="{FF2B5EF4-FFF2-40B4-BE49-F238E27FC236}">
                <a16:creationId xmlns:a16="http://schemas.microsoft.com/office/drawing/2014/main" id="{580E4065-B665-D3E3-753B-07055894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r="-5820" b="9489"/>
          <a:stretch>
            <a:fillRect/>
          </a:stretch>
        </p:blipFill>
        <p:spPr bwMode="auto">
          <a:xfrm>
            <a:off x="3863976" y="1785505"/>
            <a:ext cx="68040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6">
            <a:extLst>
              <a:ext uri="{FF2B5EF4-FFF2-40B4-BE49-F238E27FC236}">
                <a16:creationId xmlns:a16="http://schemas.microsoft.com/office/drawing/2014/main" id="{BC516FC5-71CC-71AC-F505-2DE4FE296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781300"/>
            <a:ext cx="19446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400">
                <a:latin typeface="Tahoma" panose="020B0604030504040204" pitchFamily="34" charset="0"/>
              </a:rPr>
              <a:t>Чим ширша стрічка, тим більша рухомість елементів мінераль-ного живлення  </a:t>
            </a:r>
            <a:endParaRPr lang="ru-RU" altLang="uk-UA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>
            <a:extLst>
              <a:ext uri="{FF2B5EF4-FFF2-40B4-BE49-F238E27FC236}">
                <a16:creationId xmlns:a16="http://schemas.microsoft.com/office/drawing/2014/main" id="{A3C9DC4D-BE53-AE79-FFD2-C62116B85A4E}"/>
              </a:ext>
            </a:extLst>
          </p:cNvPr>
          <p:cNvGraphicFramePr>
            <a:graphicFrameLocks noGrp="1" noChangeAspect="1"/>
          </p:cNvGraphicFramePr>
          <p:nvPr>
            <p:ph type="title"/>
          </p:nvPr>
        </p:nvGraphicFramePr>
        <p:xfrm>
          <a:off x="1524000" y="1"/>
          <a:ext cx="91440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Документ" r:id="rId3" imgW="9880600" imgH="927100" progId="Word.Document.8">
                  <p:embed/>
                </p:oleObj>
              </mc:Choice>
              <mc:Fallback>
                <p:oleObj name="Документ" r:id="rId3" imgW="9880600" imgH="927100" progId="Word.Document.8">
                  <p:embed/>
                  <p:pic>
                    <p:nvPicPr>
                      <p:cNvPr id="50178" name="Object 2">
                        <a:extLst>
                          <a:ext uri="{FF2B5EF4-FFF2-40B4-BE49-F238E27FC236}">
                            <a16:creationId xmlns:a16="http://schemas.microsoft.com/office/drawing/2014/main" id="{A3C9DC4D-BE53-AE79-FFD2-C62116B85A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91440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693">
            <a:extLst>
              <a:ext uri="{FF2B5EF4-FFF2-40B4-BE49-F238E27FC236}">
                <a16:creationId xmlns:a16="http://schemas.microsoft.com/office/drawing/2014/main" id="{083DDEAF-5F36-E363-BC32-D4E9693194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4825" y="1125538"/>
          <a:ext cx="8642350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Документ" r:id="rId5" imgW="10947400" imgH="9448800" progId="Word.Document.8">
                  <p:embed/>
                </p:oleObj>
              </mc:Choice>
              <mc:Fallback>
                <p:oleObj name="Документ" r:id="rId5" imgW="10947400" imgH="9448800" progId="Word.Document.8">
                  <p:embed/>
                  <p:pic>
                    <p:nvPicPr>
                      <p:cNvPr id="50179" name="Object 693">
                        <a:extLst>
                          <a:ext uri="{FF2B5EF4-FFF2-40B4-BE49-F238E27FC236}">
                            <a16:creationId xmlns:a16="http://schemas.microsoft.com/office/drawing/2014/main" id="{083DDEAF-5F36-E363-BC32-D4E969319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125538"/>
                        <a:ext cx="8642350" cy="573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>
            <a:extLst>
              <a:ext uri="{FF2B5EF4-FFF2-40B4-BE49-F238E27FC236}">
                <a16:creationId xmlns:a16="http://schemas.microsoft.com/office/drawing/2014/main" id="{6CCD5F2B-5ECC-8AEA-6FB1-6B4FBF78391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62200" y="1447800"/>
            <a:ext cx="73612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8D8C5178-0D53-145C-784A-B01EECCFE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Засвоєння елементів живлення залежно від рН    (Цуркан К.П.)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4ACF5FEE-F1F0-A202-5FA3-8A809D758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1"/>
            <a:ext cx="3373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400" b="1" i="1">
                <a:cs typeface="Lucida Sans Unicode" panose="020B0602030504020204" pitchFamily="34" charset="0"/>
              </a:rPr>
              <a:t>по данным компании  “Тімак Агро”</a:t>
            </a:r>
            <a:r>
              <a:rPr lang="ru-RU" altLang="uk-UA" sz="1800">
                <a:cs typeface="Lucida Sans Unicode" panose="020B0602030504020204" pitchFamily="34" charset="0"/>
              </a:rPr>
              <a:t> </a:t>
            </a:r>
          </a:p>
        </p:txBody>
      </p:sp>
      <p:pic>
        <p:nvPicPr>
          <p:cNvPr id="54277" name="Picture 5" descr="LogoRiseSmall250604">
            <a:extLst>
              <a:ext uri="{FF2B5EF4-FFF2-40B4-BE49-F238E27FC236}">
                <a16:creationId xmlns:a16="http://schemas.microsoft.com/office/drawing/2014/main" id="{1AFC5911-5A70-084D-B713-53C771BA8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6172200"/>
            <a:ext cx="460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>
            <a:extLst>
              <a:ext uri="{FF2B5EF4-FFF2-40B4-BE49-F238E27FC236}">
                <a16:creationId xmlns:a16="http://schemas.microsoft.com/office/drawing/2014/main" id="{122CC758-F981-C4F7-8342-35ADCDD4E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1"/>
            <a:ext cx="7010400" cy="1014413"/>
          </a:xfrm>
          <a:prstGeom prst="rect">
            <a:avLst/>
          </a:prstGeom>
          <a:solidFill>
            <a:srgbClr val="FFFF00">
              <a:alpha val="5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546C92EF-983A-0DC2-B377-D7FD38C3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1" y="1989138"/>
            <a:ext cx="860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b="1">
                <a:solidFill>
                  <a:srgbClr val="000000"/>
                </a:solidFill>
                <a:cs typeface="Lucida Sans Unicode" panose="020B0602030504020204" pitchFamily="34" charset="0"/>
              </a:rPr>
              <a:t>Азот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8034F598-89E1-1418-DF9A-A85A2EFE3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1" y="1989138"/>
            <a:ext cx="1317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b="1">
                <a:solidFill>
                  <a:srgbClr val="000000"/>
                </a:solidFill>
                <a:cs typeface="Lucida Sans Unicode" panose="020B0602030504020204" pitchFamily="34" charset="0"/>
              </a:rPr>
              <a:t>Фосфор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81" name="Rectangle 9">
            <a:extLst>
              <a:ext uri="{FF2B5EF4-FFF2-40B4-BE49-F238E27FC236}">
                <a16:creationId xmlns:a16="http://schemas.microsoft.com/office/drawing/2014/main" id="{7BA5D4BD-E2DF-1E9F-24EB-C5546163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1" y="1989139"/>
            <a:ext cx="10531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b="1">
                <a:solidFill>
                  <a:srgbClr val="000000"/>
                </a:solidFill>
                <a:cs typeface="Lucida Sans Unicode" panose="020B0602030504020204" pitchFamily="34" charset="0"/>
              </a:rPr>
              <a:t>Калий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82" name="Rectangle 10">
            <a:extLst>
              <a:ext uri="{FF2B5EF4-FFF2-40B4-BE49-F238E27FC236}">
                <a16:creationId xmlns:a16="http://schemas.microsoft.com/office/drawing/2014/main" id="{667471C2-5353-8059-923B-52866254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2347913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4,5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83" name="Rectangle 11">
            <a:extLst>
              <a:ext uri="{FF2B5EF4-FFF2-40B4-BE49-F238E27FC236}">
                <a16:creationId xmlns:a16="http://schemas.microsoft.com/office/drawing/2014/main" id="{28BCCA97-7F9F-2680-35B8-F8BF6DC46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347913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30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84" name="Rectangle 12">
            <a:extLst>
              <a:ext uri="{FF2B5EF4-FFF2-40B4-BE49-F238E27FC236}">
                <a16:creationId xmlns:a16="http://schemas.microsoft.com/office/drawing/2014/main" id="{7CB3B665-E1E8-8FF5-B54F-E51EA1D6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2347913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23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85" name="Rectangle 13">
            <a:extLst>
              <a:ext uri="{FF2B5EF4-FFF2-40B4-BE49-F238E27FC236}">
                <a16:creationId xmlns:a16="http://schemas.microsoft.com/office/drawing/2014/main" id="{A6AB0506-A00D-10D5-396C-76D28AC47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2347913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33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86" name="Rectangle 14">
            <a:extLst>
              <a:ext uri="{FF2B5EF4-FFF2-40B4-BE49-F238E27FC236}">
                <a16:creationId xmlns:a16="http://schemas.microsoft.com/office/drawing/2014/main" id="{ECE8E711-5EA5-00F9-F692-CA13FC3A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2670175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5,0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87" name="Rectangle 15">
            <a:extLst>
              <a:ext uri="{FF2B5EF4-FFF2-40B4-BE49-F238E27FC236}">
                <a16:creationId xmlns:a16="http://schemas.microsoft.com/office/drawing/2014/main" id="{2522A725-3761-7B3E-5906-9F3C5135E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670175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43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88" name="Rectangle 16">
            <a:extLst>
              <a:ext uri="{FF2B5EF4-FFF2-40B4-BE49-F238E27FC236}">
                <a16:creationId xmlns:a16="http://schemas.microsoft.com/office/drawing/2014/main" id="{73F38C10-7F54-61B6-5A95-8A99CC392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2670175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34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89" name="Rectangle 17">
            <a:extLst>
              <a:ext uri="{FF2B5EF4-FFF2-40B4-BE49-F238E27FC236}">
                <a16:creationId xmlns:a16="http://schemas.microsoft.com/office/drawing/2014/main" id="{A782B72C-60E3-9DB4-E00F-EF51F3E1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2670175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52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90" name="Rectangle 18">
            <a:extLst>
              <a:ext uri="{FF2B5EF4-FFF2-40B4-BE49-F238E27FC236}">
                <a16:creationId xmlns:a16="http://schemas.microsoft.com/office/drawing/2014/main" id="{A1EE9F68-2D61-9704-FF2C-85066A225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2992438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5,5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91" name="Rectangle 19">
            <a:extLst>
              <a:ext uri="{FF2B5EF4-FFF2-40B4-BE49-F238E27FC236}">
                <a16:creationId xmlns:a16="http://schemas.microsoft.com/office/drawing/2014/main" id="{57F19F61-568F-5002-D74E-9F3944255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2992438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77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92" name="Rectangle 20">
            <a:extLst>
              <a:ext uri="{FF2B5EF4-FFF2-40B4-BE49-F238E27FC236}">
                <a16:creationId xmlns:a16="http://schemas.microsoft.com/office/drawing/2014/main" id="{215FA056-285D-CE49-8594-DB28EBDE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2992438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48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93" name="Rectangle 21">
            <a:extLst>
              <a:ext uri="{FF2B5EF4-FFF2-40B4-BE49-F238E27FC236}">
                <a16:creationId xmlns:a16="http://schemas.microsoft.com/office/drawing/2014/main" id="{68664B5A-766A-0721-D220-0B7DB4C3C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2992438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63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94" name="Rectangle 22">
            <a:extLst>
              <a:ext uri="{FF2B5EF4-FFF2-40B4-BE49-F238E27FC236}">
                <a16:creationId xmlns:a16="http://schemas.microsoft.com/office/drawing/2014/main" id="{326FD4FF-8405-A6F6-F20A-1C91B64DA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3313113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6,0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95" name="Rectangle 23">
            <a:extLst>
              <a:ext uri="{FF2B5EF4-FFF2-40B4-BE49-F238E27FC236}">
                <a16:creationId xmlns:a16="http://schemas.microsoft.com/office/drawing/2014/main" id="{B988F94D-F23C-8EB6-AD95-14B23DBB2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313113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89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96" name="Rectangle 24">
            <a:extLst>
              <a:ext uri="{FF2B5EF4-FFF2-40B4-BE49-F238E27FC236}">
                <a16:creationId xmlns:a16="http://schemas.microsoft.com/office/drawing/2014/main" id="{7E9F01BA-9B44-44C1-8DAD-3CDA8B7B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3313113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52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97" name="Rectangle 25">
            <a:extLst>
              <a:ext uri="{FF2B5EF4-FFF2-40B4-BE49-F238E27FC236}">
                <a16:creationId xmlns:a16="http://schemas.microsoft.com/office/drawing/2014/main" id="{5112C8D7-A0D9-986E-2DA1-BEF8D690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3313113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77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98" name="Rectangle 26">
            <a:extLst>
              <a:ext uri="{FF2B5EF4-FFF2-40B4-BE49-F238E27FC236}">
                <a16:creationId xmlns:a16="http://schemas.microsoft.com/office/drawing/2014/main" id="{8249E4B5-3778-09DD-8F55-7C3BFAAA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3635375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6,5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299" name="Rectangle 27">
            <a:extLst>
              <a:ext uri="{FF2B5EF4-FFF2-40B4-BE49-F238E27FC236}">
                <a16:creationId xmlns:a16="http://schemas.microsoft.com/office/drawing/2014/main" id="{8D4CB692-798E-D242-5494-326F15229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3635375"/>
            <a:ext cx="693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100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00" name="Rectangle 28">
            <a:extLst>
              <a:ext uri="{FF2B5EF4-FFF2-40B4-BE49-F238E27FC236}">
                <a16:creationId xmlns:a16="http://schemas.microsoft.com/office/drawing/2014/main" id="{298D0D7A-62C2-15B3-7E49-0F1900319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3635375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95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01" name="Rectangle 29">
            <a:extLst>
              <a:ext uri="{FF2B5EF4-FFF2-40B4-BE49-F238E27FC236}">
                <a16:creationId xmlns:a16="http://schemas.microsoft.com/office/drawing/2014/main" id="{BA869D66-26FB-2788-BFC5-63E87201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4" y="3635376"/>
            <a:ext cx="700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100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02" name="Rectangle 30">
            <a:extLst>
              <a:ext uri="{FF2B5EF4-FFF2-40B4-BE49-F238E27FC236}">
                <a16:creationId xmlns:a16="http://schemas.microsoft.com/office/drawing/2014/main" id="{DC5BA4EA-F2CA-6E44-A4B1-AAA5A1EB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3957638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7,0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03" name="Rectangle 31">
            <a:extLst>
              <a:ext uri="{FF2B5EF4-FFF2-40B4-BE49-F238E27FC236}">
                <a16:creationId xmlns:a16="http://schemas.microsoft.com/office/drawing/2014/main" id="{0A2CB950-8D5B-58F1-23ED-1814826C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3957638"/>
            <a:ext cx="693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100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04" name="Rectangle 32">
            <a:extLst>
              <a:ext uri="{FF2B5EF4-FFF2-40B4-BE49-F238E27FC236}">
                <a16:creationId xmlns:a16="http://schemas.microsoft.com/office/drawing/2014/main" id="{0DAEAC64-E346-4AE6-3E79-00E3CB883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275" y="3957638"/>
            <a:ext cx="693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100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05" name="Rectangle 33">
            <a:extLst>
              <a:ext uri="{FF2B5EF4-FFF2-40B4-BE49-F238E27FC236}">
                <a16:creationId xmlns:a16="http://schemas.microsoft.com/office/drawing/2014/main" id="{3AFDED89-DC5D-CF61-D5DC-D51074AF1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4" y="3957639"/>
            <a:ext cx="700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100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06" name="Rectangle 34">
            <a:extLst>
              <a:ext uri="{FF2B5EF4-FFF2-40B4-BE49-F238E27FC236}">
                <a16:creationId xmlns:a16="http://schemas.microsoft.com/office/drawing/2014/main" id="{4D6717D9-6432-50EE-8D89-79C6D24A3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4279900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7,5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07" name="Rectangle 35">
            <a:extLst>
              <a:ext uri="{FF2B5EF4-FFF2-40B4-BE49-F238E27FC236}">
                <a16:creationId xmlns:a16="http://schemas.microsoft.com/office/drawing/2014/main" id="{55AD6315-754E-1B6B-176B-3F528C088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4279900"/>
            <a:ext cx="693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100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08" name="Rectangle 36">
            <a:extLst>
              <a:ext uri="{FF2B5EF4-FFF2-40B4-BE49-F238E27FC236}">
                <a16:creationId xmlns:a16="http://schemas.microsoft.com/office/drawing/2014/main" id="{FD398311-C776-4DC3-69AE-697A3029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4279900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70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09" name="Rectangle 37">
            <a:extLst>
              <a:ext uri="{FF2B5EF4-FFF2-40B4-BE49-F238E27FC236}">
                <a16:creationId xmlns:a16="http://schemas.microsoft.com/office/drawing/2014/main" id="{0EECA1FF-931D-A093-8B33-A7E725E6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4279900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75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10" name="Rectangle 38">
            <a:extLst>
              <a:ext uri="{FF2B5EF4-FFF2-40B4-BE49-F238E27FC236}">
                <a16:creationId xmlns:a16="http://schemas.microsoft.com/office/drawing/2014/main" id="{40D03111-169D-0410-0966-15A9E62B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4600575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8,0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11" name="Rectangle 39">
            <a:extLst>
              <a:ext uri="{FF2B5EF4-FFF2-40B4-BE49-F238E27FC236}">
                <a16:creationId xmlns:a16="http://schemas.microsoft.com/office/drawing/2014/main" id="{81316508-7E62-7640-68D9-38E20B966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4600575"/>
            <a:ext cx="693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100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12" name="Rectangle 40">
            <a:extLst>
              <a:ext uri="{FF2B5EF4-FFF2-40B4-BE49-F238E27FC236}">
                <a16:creationId xmlns:a16="http://schemas.microsoft.com/office/drawing/2014/main" id="{5DCA8B12-4336-2BB8-B0E0-3C7DDDA4D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4600575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30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13" name="Rectangle 41">
            <a:extLst>
              <a:ext uri="{FF2B5EF4-FFF2-40B4-BE49-F238E27FC236}">
                <a16:creationId xmlns:a16="http://schemas.microsoft.com/office/drawing/2014/main" id="{B9BC8A3E-7A4D-E58A-6E0E-1158EDBBE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4600575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45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14" name="Rectangle 42">
            <a:extLst>
              <a:ext uri="{FF2B5EF4-FFF2-40B4-BE49-F238E27FC236}">
                <a16:creationId xmlns:a16="http://schemas.microsoft.com/office/drawing/2014/main" id="{68F85156-F83C-F4A9-F9D5-E6157000E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4921250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8,5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15" name="Rectangle 43">
            <a:extLst>
              <a:ext uri="{FF2B5EF4-FFF2-40B4-BE49-F238E27FC236}">
                <a16:creationId xmlns:a16="http://schemas.microsoft.com/office/drawing/2014/main" id="{7D161B2C-1A6C-45B9-2135-0C2470F77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4921250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78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16" name="Rectangle 44">
            <a:extLst>
              <a:ext uri="{FF2B5EF4-FFF2-40B4-BE49-F238E27FC236}">
                <a16:creationId xmlns:a16="http://schemas.microsoft.com/office/drawing/2014/main" id="{E0BF1F22-9932-DFB0-103F-8003AFD7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4921250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20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17" name="Rectangle 45">
            <a:extLst>
              <a:ext uri="{FF2B5EF4-FFF2-40B4-BE49-F238E27FC236}">
                <a16:creationId xmlns:a16="http://schemas.microsoft.com/office/drawing/2014/main" id="{53261813-66A7-64CA-C65D-7D164F48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4921250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30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18" name="Rectangle 46">
            <a:extLst>
              <a:ext uri="{FF2B5EF4-FFF2-40B4-BE49-F238E27FC236}">
                <a16:creationId xmlns:a16="http://schemas.microsoft.com/office/drawing/2014/main" id="{19610A6F-1369-0EAC-0A48-B3CC2EB1E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5243513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9,0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19" name="Rectangle 47">
            <a:extLst>
              <a:ext uri="{FF2B5EF4-FFF2-40B4-BE49-F238E27FC236}">
                <a16:creationId xmlns:a16="http://schemas.microsoft.com/office/drawing/2014/main" id="{536792A0-ECA1-786F-5F83-956078ED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5243513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50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20" name="Rectangle 48">
            <a:extLst>
              <a:ext uri="{FF2B5EF4-FFF2-40B4-BE49-F238E27FC236}">
                <a16:creationId xmlns:a16="http://schemas.microsoft.com/office/drawing/2014/main" id="{F90A3FF0-EDA1-CA40-E4A6-7436589DA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288" y="5243514"/>
            <a:ext cx="4151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5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21" name="Rectangle 49">
            <a:extLst>
              <a:ext uri="{FF2B5EF4-FFF2-40B4-BE49-F238E27FC236}">
                <a16:creationId xmlns:a16="http://schemas.microsoft.com/office/drawing/2014/main" id="{DBD29EA8-6CBF-3A70-BDCA-5EC59EE2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5243513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10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22" name="Rectangle 50">
            <a:extLst>
              <a:ext uri="{FF2B5EF4-FFF2-40B4-BE49-F238E27FC236}">
                <a16:creationId xmlns:a16="http://schemas.microsoft.com/office/drawing/2014/main" id="{1D6A2F7F-7AC1-63F4-A885-E4B508837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76400"/>
            <a:ext cx="220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solidFill>
                  <a:srgbClr val="000000"/>
                </a:solidFill>
                <a:cs typeface="Lucida Sans Unicode" panose="020B0602030504020204" pitchFamily="34" charset="0"/>
              </a:rPr>
              <a:t>В процентах (%)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23" name="Rectangle 51">
            <a:extLst>
              <a:ext uri="{FF2B5EF4-FFF2-40B4-BE49-F238E27FC236}">
                <a16:creationId xmlns:a16="http://schemas.microsoft.com/office/drawing/2014/main" id="{8C8F920A-6465-45E8-0A6C-C9F7835CA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1" y="1909763"/>
            <a:ext cx="175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b="1">
                <a:solidFill>
                  <a:srgbClr val="000000"/>
                </a:solidFill>
                <a:cs typeface="Lucida Sans Unicode" panose="020B0602030504020204" pitchFamily="34" charset="0"/>
              </a:rPr>
              <a:t>Уровень рН</a:t>
            </a:r>
            <a:endParaRPr lang="ru-RU" altLang="uk-UA" sz="1800">
              <a:cs typeface="Lucida Sans Unicode" panose="020B0602030504020204" pitchFamily="34" charset="0"/>
            </a:endParaRPr>
          </a:p>
        </p:txBody>
      </p:sp>
      <p:sp>
        <p:nvSpPr>
          <p:cNvPr id="54324" name="Line 52">
            <a:extLst>
              <a:ext uri="{FF2B5EF4-FFF2-40B4-BE49-F238E27FC236}">
                <a16:creationId xmlns:a16="http://schemas.microsoft.com/office/drawing/2014/main" id="{42CB7992-DDE5-EF68-4ED4-132FF7060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676400"/>
            <a:ext cx="0" cy="388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25" name="Rectangle 53">
            <a:extLst>
              <a:ext uri="{FF2B5EF4-FFF2-40B4-BE49-F238E27FC236}">
                <a16:creationId xmlns:a16="http://schemas.microsoft.com/office/drawing/2014/main" id="{B88BFD72-61E9-A0AA-6093-D288B6BC5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1676400"/>
            <a:ext cx="17463" cy="3886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26" name="Line 54">
            <a:extLst>
              <a:ext uri="{FF2B5EF4-FFF2-40B4-BE49-F238E27FC236}">
                <a16:creationId xmlns:a16="http://schemas.microsoft.com/office/drawing/2014/main" id="{38AEFF10-E78B-A1FA-9D61-6974DBACA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188" y="1700214"/>
            <a:ext cx="0" cy="386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27" name="Rectangle 55">
            <a:extLst>
              <a:ext uri="{FF2B5EF4-FFF2-40B4-BE49-F238E27FC236}">
                <a16:creationId xmlns:a16="http://schemas.microsoft.com/office/drawing/2014/main" id="{B0ACBDE7-11B5-3D46-10F3-B33A52501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1700214"/>
            <a:ext cx="17462" cy="386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28" name="Line 56">
            <a:extLst>
              <a:ext uri="{FF2B5EF4-FFF2-40B4-BE49-F238E27FC236}">
                <a16:creationId xmlns:a16="http://schemas.microsoft.com/office/drawing/2014/main" id="{14C0A641-E9E2-F988-E148-956E65A5B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5975" y="1700214"/>
            <a:ext cx="0" cy="386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29" name="Rectangle 57">
            <a:extLst>
              <a:ext uri="{FF2B5EF4-FFF2-40B4-BE49-F238E27FC236}">
                <a16:creationId xmlns:a16="http://schemas.microsoft.com/office/drawing/2014/main" id="{15756F90-82CE-5F53-CBC3-4BFC8A12F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976" y="1700214"/>
            <a:ext cx="17463" cy="386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30" name="Line 58">
            <a:extLst>
              <a:ext uri="{FF2B5EF4-FFF2-40B4-BE49-F238E27FC236}">
                <a16:creationId xmlns:a16="http://schemas.microsoft.com/office/drawing/2014/main" id="{3D700319-BF46-4E02-F398-A04469743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3813" y="2022476"/>
            <a:ext cx="0" cy="3540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31" name="Rectangle 59">
            <a:extLst>
              <a:ext uri="{FF2B5EF4-FFF2-40B4-BE49-F238E27FC236}">
                <a16:creationId xmlns:a16="http://schemas.microsoft.com/office/drawing/2014/main" id="{19AA6918-1312-607E-16DE-B1C2EC8B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2022476"/>
            <a:ext cx="17462" cy="3540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32" name="Line 60">
            <a:extLst>
              <a:ext uri="{FF2B5EF4-FFF2-40B4-BE49-F238E27FC236}">
                <a16:creationId xmlns:a16="http://schemas.microsoft.com/office/drawing/2014/main" id="{6A6448C7-3729-E1CF-3428-4907E10A1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5438" y="2022476"/>
            <a:ext cx="0" cy="3540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33" name="Rectangle 61">
            <a:extLst>
              <a:ext uri="{FF2B5EF4-FFF2-40B4-BE49-F238E27FC236}">
                <a16:creationId xmlns:a16="http://schemas.microsoft.com/office/drawing/2014/main" id="{C7C1D715-17AE-04F8-09BD-15D0EFEE7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38" y="2022476"/>
            <a:ext cx="17462" cy="3540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34" name="Line 62">
            <a:extLst>
              <a:ext uri="{FF2B5EF4-FFF2-40B4-BE49-F238E27FC236}">
                <a16:creationId xmlns:a16="http://schemas.microsoft.com/office/drawing/2014/main" id="{67B9C894-FBEC-B6B7-7C8C-FC9218F938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0" y="1600200"/>
            <a:ext cx="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35" name="Rectangle 63">
            <a:extLst>
              <a:ext uri="{FF2B5EF4-FFF2-40B4-BE49-F238E27FC236}">
                <a16:creationId xmlns:a16="http://schemas.microsoft.com/office/drawing/2014/main" id="{8F58C1A8-D020-3F31-FDA4-100887334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1676401"/>
            <a:ext cx="7038975" cy="23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36" name="Line 64">
            <a:extLst>
              <a:ext uri="{FF2B5EF4-FFF2-40B4-BE49-F238E27FC236}">
                <a16:creationId xmlns:a16="http://schemas.microsoft.com/office/drawing/2014/main" id="{07AB9B7D-F44C-78EA-6190-4AA574CAB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9650" y="1998663"/>
            <a:ext cx="49037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37" name="Rectangle 65">
            <a:extLst>
              <a:ext uri="{FF2B5EF4-FFF2-40B4-BE49-F238E27FC236}">
                <a16:creationId xmlns:a16="http://schemas.microsoft.com/office/drawing/2014/main" id="{3EFD8918-10ED-85CB-78F7-B23D6A96F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1998663"/>
            <a:ext cx="4903788" cy="23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38" name="Line 66">
            <a:extLst>
              <a:ext uri="{FF2B5EF4-FFF2-40B4-BE49-F238E27FC236}">
                <a16:creationId xmlns:a16="http://schemas.microsoft.com/office/drawing/2014/main" id="{AF898F93-1555-226D-A5D3-8725D5649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4464" y="2320925"/>
            <a:ext cx="7038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39" name="Rectangle 67">
            <a:extLst>
              <a:ext uri="{FF2B5EF4-FFF2-40B4-BE49-F238E27FC236}">
                <a16:creationId xmlns:a16="http://schemas.microsoft.com/office/drawing/2014/main" id="{5AD11E2B-EF73-AFAD-6963-D50577AD6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2320926"/>
            <a:ext cx="7038975" cy="23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40" name="Line 68">
            <a:extLst>
              <a:ext uri="{FF2B5EF4-FFF2-40B4-BE49-F238E27FC236}">
                <a16:creationId xmlns:a16="http://schemas.microsoft.com/office/drawing/2014/main" id="{A8B6AA9D-20FE-25A6-17D7-AF3724EE9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4464" y="2641600"/>
            <a:ext cx="7038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41" name="Rectangle 69">
            <a:extLst>
              <a:ext uri="{FF2B5EF4-FFF2-40B4-BE49-F238E27FC236}">
                <a16:creationId xmlns:a16="http://schemas.microsoft.com/office/drawing/2014/main" id="{1090670D-76C5-0565-7FC8-2733526FF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2641600"/>
            <a:ext cx="70389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42" name="Line 70">
            <a:extLst>
              <a:ext uri="{FF2B5EF4-FFF2-40B4-BE49-F238E27FC236}">
                <a16:creationId xmlns:a16="http://schemas.microsoft.com/office/drawing/2014/main" id="{D3BAA375-3657-9AE2-1606-F1C079587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4464" y="2963863"/>
            <a:ext cx="7038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43" name="Rectangle 71">
            <a:extLst>
              <a:ext uri="{FF2B5EF4-FFF2-40B4-BE49-F238E27FC236}">
                <a16:creationId xmlns:a16="http://schemas.microsoft.com/office/drawing/2014/main" id="{36F926FB-FFD5-CAA2-1F89-350966BE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2963863"/>
            <a:ext cx="70389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44" name="Line 72">
            <a:extLst>
              <a:ext uri="{FF2B5EF4-FFF2-40B4-BE49-F238E27FC236}">
                <a16:creationId xmlns:a16="http://schemas.microsoft.com/office/drawing/2014/main" id="{4B76E0AB-C46F-27B7-1B8F-1C5D84E28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4464" y="3286125"/>
            <a:ext cx="7038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45" name="Rectangle 73">
            <a:extLst>
              <a:ext uri="{FF2B5EF4-FFF2-40B4-BE49-F238E27FC236}">
                <a16:creationId xmlns:a16="http://schemas.microsoft.com/office/drawing/2014/main" id="{86E35A6E-A94B-4F63-0A9C-DDEA356FB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3286126"/>
            <a:ext cx="7038975" cy="23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46" name="Line 74">
            <a:extLst>
              <a:ext uri="{FF2B5EF4-FFF2-40B4-BE49-F238E27FC236}">
                <a16:creationId xmlns:a16="http://schemas.microsoft.com/office/drawing/2014/main" id="{AA243B52-F7FE-4E87-F59B-708F2D5EB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606800"/>
            <a:ext cx="705643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47" name="Rectangle 75">
            <a:extLst>
              <a:ext uri="{FF2B5EF4-FFF2-40B4-BE49-F238E27FC236}">
                <a16:creationId xmlns:a16="http://schemas.microsoft.com/office/drawing/2014/main" id="{F2BA3832-6A14-8F25-BFE4-977EDD67C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3606800"/>
            <a:ext cx="70389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48" name="Line 76">
            <a:extLst>
              <a:ext uri="{FF2B5EF4-FFF2-40B4-BE49-F238E27FC236}">
                <a16:creationId xmlns:a16="http://schemas.microsoft.com/office/drawing/2014/main" id="{056F2BA5-7536-FCB4-86C6-910808FC2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4464" y="3929063"/>
            <a:ext cx="7038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49" name="Rectangle 77">
            <a:extLst>
              <a:ext uri="{FF2B5EF4-FFF2-40B4-BE49-F238E27FC236}">
                <a16:creationId xmlns:a16="http://schemas.microsoft.com/office/drawing/2014/main" id="{7ACF4FFC-7890-603D-601D-C405CDA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3929063"/>
            <a:ext cx="70389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50" name="Line 78">
            <a:extLst>
              <a:ext uri="{FF2B5EF4-FFF2-40B4-BE49-F238E27FC236}">
                <a16:creationId xmlns:a16="http://schemas.microsoft.com/office/drawing/2014/main" id="{548958FD-DAA6-D962-7886-DD897253A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4464" y="4249738"/>
            <a:ext cx="7038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51" name="Rectangle 79">
            <a:extLst>
              <a:ext uri="{FF2B5EF4-FFF2-40B4-BE49-F238E27FC236}">
                <a16:creationId xmlns:a16="http://schemas.microsoft.com/office/drawing/2014/main" id="{F7FE8087-C2D0-84A8-7888-7E9470AE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4249739"/>
            <a:ext cx="7038975" cy="269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52" name="Line 80">
            <a:extLst>
              <a:ext uri="{FF2B5EF4-FFF2-40B4-BE49-F238E27FC236}">
                <a16:creationId xmlns:a16="http://schemas.microsoft.com/office/drawing/2014/main" id="{281F25EB-2661-11B9-F4A4-066A87900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4464" y="4572000"/>
            <a:ext cx="7038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53" name="Rectangle 81">
            <a:extLst>
              <a:ext uri="{FF2B5EF4-FFF2-40B4-BE49-F238E27FC236}">
                <a16:creationId xmlns:a16="http://schemas.microsoft.com/office/drawing/2014/main" id="{B23F27AF-2060-FBF7-9851-9B86E61E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4572000"/>
            <a:ext cx="70389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54" name="Line 82">
            <a:extLst>
              <a:ext uri="{FF2B5EF4-FFF2-40B4-BE49-F238E27FC236}">
                <a16:creationId xmlns:a16="http://schemas.microsoft.com/office/drawing/2014/main" id="{5A706F0F-16E5-FF91-0741-91B279D6C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4464" y="4894263"/>
            <a:ext cx="7038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55" name="Rectangle 83">
            <a:extLst>
              <a:ext uri="{FF2B5EF4-FFF2-40B4-BE49-F238E27FC236}">
                <a16:creationId xmlns:a16="http://schemas.microsoft.com/office/drawing/2014/main" id="{D8D06E23-6500-6F57-6878-E2590250C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4894263"/>
            <a:ext cx="7038975" cy="23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56" name="Line 84">
            <a:extLst>
              <a:ext uri="{FF2B5EF4-FFF2-40B4-BE49-F238E27FC236}">
                <a16:creationId xmlns:a16="http://schemas.microsoft.com/office/drawing/2014/main" id="{CBE9A5BB-44EE-60A5-FB00-2AF41E434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4464" y="5216525"/>
            <a:ext cx="7038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57" name="Rectangle 85">
            <a:extLst>
              <a:ext uri="{FF2B5EF4-FFF2-40B4-BE49-F238E27FC236}">
                <a16:creationId xmlns:a16="http://schemas.microsoft.com/office/drawing/2014/main" id="{85FEE3E1-EE5C-E5DC-FCE3-68F6B1934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5216526"/>
            <a:ext cx="7038975" cy="23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58" name="Line 86">
            <a:extLst>
              <a:ext uri="{FF2B5EF4-FFF2-40B4-BE49-F238E27FC236}">
                <a16:creationId xmlns:a16="http://schemas.microsoft.com/office/drawing/2014/main" id="{0289C4C2-5A40-9E8C-6F97-A9357A017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4464" y="5538788"/>
            <a:ext cx="7038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359" name="Rectangle 87">
            <a:extLst>
              <a:ext uri="{FF2B5EF4-FFF2-40B4-BE49-F238E27FC236}">
                <a16:creationId xmlns:a16="http://schemas.microsoft.com/office/drawing/2014/main" id="{1DED8758-66C4-2C45-6F7B-8C350A6AE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5538788"/>
            <a:ext cx="7038975" cy="23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Times New Roman" panose="02020603050405020304" pitchFamily="18" charset="0"/>
            </a:endParaRPr>
          </a:p>
        </p:txBody>
      </p:sp>
      <p:sp>
        <p:nvSpPr>
          <p:cNvPr id="54360" name="Text Box 88">
            <a:extLst>
              <a:ext uri="{FF2B5EF4-FFF2-40B4-BE49-F238E27FC236}">
                <a16:creationId xmlns:a16="http://schemas.microsoft.com/office/drawing/2014/main" id="{6389F2AD-478A-9167-1946-96BAD7DC6361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10668000" y="1981200"/>
            <a:ext cx="76200" cy="762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91430" tIns="45715" rIns="91430" bIns="45715"/>
          <a:lstStyle>
            <a:lvl1pPr marL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uk-UA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C524A6E6C840479CED072A9D62D3BB" ma:contentTypeVersion="15" ma:contentTypeDescription="Create a new document." ma:contentTypeScope="" ma:versionID="5eafffd9f864e0e9b8eb69d7c1e26aa9">
  <xsd:schema xmlns:xsd="http://www.w3.org/2001/XMLSchema" xmlns:xs="http://www.w3.org/2001/XMLSchema" xmlns:p="http://schemas.microsoft.com/office/2006/metadata/properties" xmlns:ns2="1abed0d3-f1cc-49b8-bcd0-0eae97159ed0" xmlns:ns3="9fbc9d56-a17b-42f1-976b-8e43a0751baf" targetNamespace="http://schemas.microsoft.com/office/2006/metadata/properties" ma:root="true" ma:fieldsID="55e9e3f19bf4cbb68b783c5a184d05ad" ns2:_="" ns3:_="">
    <xsd:import namespace="1abed0d3-f1cc-49b8-bcd0-0eae97159ed0"/>
    <xsd:import namespace="9fbc9d56-a17b-42f1-976b-8e43a0751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bed0d3-f1cc-49b8-bcd0-0eae97159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cc4dc2-1d7d-4ba2-9bc5-748c4ad50a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Number" ma:index="22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c9d56-a17b-42f1-976b-8e43a0751b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66d28ae-b42d-4479-a546-61af40358eda}" ma:internalName="TaxCatchAll" ma:showField="CatchAllData" ma:web="9fbc9d56-a17b-42f1-976b-8e43a0751b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 xmlns="1abed0d3-f1cc-49b8-bcd0-0eae97159ed0" xsi:nil="true"/>
    <TaxCatchAll xmlns="9fbc9d56-a17b-42f1-976b-8e43a0751baf" xsi:nil="true"/>
    <lcf76f155ced4ddcb4097134ff3c332f xmlns="1abed0d3-f1cc-49b8-bcd0-0eae97159e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BAE2AF-76F8-4C3D-88C5-0E6CB2EBC976}"/>
</file>

<file path=customXml/itemProps2.xml><?xml version="1.0" encoding="utf-8"?>
<ds:datastoreItem xmlns:ds="http://schemas.openxmlformats.org/officeDocument/2006/customXml" ds:itemID="{DCC6838A-4B24-445C-A9D8-7FD42E6C35C6}"/>
</file>

<file path=customXml/itemProps3.xml><?xml version="1.0" encoding="utf-8"?>
<ds:datastoreItem xmlns:ds="http://schemas.openxmlformats.org/officeDocument/2006/customXml" ds:itemID="{24D53D7E-A5D6-4A4A-87A7-F7FD207938B3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2412</Words>
  <Application>Microsoft Office PowerPoint</Application>
  <PresentationFormat>Широкоэкранный</PresentationFormat>
  <Paragraphs>418</Paragraphs>
  <Slides>36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Tahoma</vt:lpstr>
      <vt:lpstr>Times New Roman</vt:lpstr>
      <vt:lpstr>Тема Office</vt:lpstr>
      <vt:lpstr>Worksheet</vt:lpstr>
      <vt:lpstr>Документ</vt:lpstr>
      <vt:lpstr>Оптимізація доз мінеральних добрив</vt:lpstr>
      <vt:lpstr>Взаємозв'язок технологій і критерії за якими вони розрізняються </vt:lpstr>
      <vt:lpstr>Оцінка попередників озимої пшениці (у балах за 5-бальною шкалою)</vt:lpstr>
      <vt:lpstr> </vt:lpstr>
      <vt:lpstr>Обробка насіння – мікродобрива</vt:lpstr>
      <vt:lpstr>Презентация PowerPoint</vt:lpstr>
      <vt:lpstr>Кислотність ґрунту, що забезпечує рухомість і доступність елементів мінерального живлення рослин </vt:lpstr>
      <vt:lpstr>Презентация PowerPoint</vt:lpstr>
      <vt:lpstr>Засвоєння елементів живлення залежно від рН    (Цуркан К.П.)</vt:lpstr>
      <vt:lpstr>Винос поживних речовин 1 ц продукції</vt:lpstr>
      <vt:lpstr>Способи і строки внесення добрив (PK)</vt:lpstr>
      <vt:lpstr>Азотні добрива  форми</vt:lpstr>
      <vt:lpstr>Презентация PowerPoint</vt:lpstr>
      <vt:lpstr>Карбамід</vt:lpstr>
      <vt:lpstr>КАС</vt:lpstr>
      <vt:lpstr>Безводний аміак</vt:lpstr>
      <vt:lpstr>Фосфорні добрива</vt:lpstr>
      <vt:lpstr>Магній (Mg)</vt:lpstr>
      <vt:lpstr>Сірка (S)</vt:lpstr>
      <vt:lpstr>Характеристика основних сірковмісних добрив</vt:lpstr>
      <vt:lpstr>Комплексні добрива</vt:lpstr>
      <vt:lpstr>Орієнтовні строки і норми внесення нітро-амофоски у системі удобрення озимої пшениці </vt:lpstr>
      <vt:lpstr>Норма азоту залежно від густоти рослин</vt:lpstr>
      <vt:lpstr>І –ше підживлення</vt:lpstr>
      <vt:lpstr>ІІ –ге підживлення</vt:lpstr>
      <vt:lpstr>ІІІ –тє підживлення</vt:lpstr>
      <vt:lpstr>Як ефективніше використати добрива?</vt:lpstr>
      <vt:lpstr>Вимивання азоту</vt:lpstr>
      <vt:lpstr>Максимальна концентрація водного розчину          карбаміду для позакореневого (листкового) внесення      </vt:lpstr>
      <vt:lpstr>Листкове внесення NРК</vt:lpstr>
      <vt:lpstr>Система удобрення</vt:lpstr>
      <vt:lpstr>Система удобрення</vt:lpstr>
      <vt:lpstr>Система удобрення</vt:lpstr>
      <vt:lpstr>Сівба</vt:lpstr>
      <vt:lpstr>Економічні показники технології вирощування озимої пшениці та соняшнику (умови Південного Степу) </vt:lpstr>
      <vt:lpstr>Висновок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Оптимізація доз мінеральних добрив</dc:title>
  <dc:creator>annakotula@ukr.net</dc:creator>
  <cp:lastModifiedBy>User</cp:lastModifiedBy>
  <cp:revision>2</cp:revision>
  <dcterms:created xsi:type="dcterms:W3CDTF">2026-03-09T15:06:17Z</dcterms:created>
  <dcterms:modified xsi:type="dcterms:W3CDTF">2026-03-09T16:38:59Z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0x0101002FC524A6E6C840479CED072A9D62D3BB</vt:lpwstr>
  </property>
</Properties>
</file>