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rawings/drawing2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olors1.xml" ContentType="application/vnd.ms-office.chartcolorstyl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style4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colors4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6" r:id="rId3"/>
    <p:sldId id="321" r:id="rId4"/>
    <p:sldId id="370" r:id="rId5"/>
    <p:sldId id="367" r:id="rId6"/>
    <p:sldId id="368" r:id="rId7"/>
    <p:sldId id="257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68"/>
  </p:normalViewPr>
  <p:slideViewPr>
    <p:cSldViewPr snapToGrid="0">
      <p:cViewPr varScale="1">
        <p:scale>
          <a:sx n="41" d="100"/>
          <a:sy n="41" d="100"/>
        </p:scale>
        <p:origin x="7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110;&#1111;\&#1090;&#1072;&#1073;&#1083;&#1080;&#1094;&#1110;%20Exel%20&#1079;%20&#1076;&#1072;&#1085;&#1080;&#1084;&#1080;%201882-3025&#1088;\&#1090;&#1077;&#1084;&#1087;&#1077;&#1088;&#1072;&#1090;&#1091;&#1088;&#1080;%20%20&#1075;&#1088;&#1072;&#1092;&#1110;&#1082;&#1080;%201882-2015%20&#1090;&#1077;&#1084;&#1087;&#1077;&#1088;&#1072;&#1090;&#1091;&#1088;&#1072;%20&#1110;%20&#1086;&#1087;&#1072;&#1076;&#1080;%20&#8212;%20&#1082;&#1086;&#1087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64043664453633E-2"/>
          <c:y val="2.6507340013284128E-2"/>
          <c:w val="0.95333749583474781"/>
          <c:h val="0.84116108247880406"/>
        </c:manualLayout>
      </c:layout>
      <c:lineChart>
        <c:grouping val="standard"/>
        <c:varyColors val="0"/>
        <c:ser>
          <c:idx val="0"/>
          <c:order val="0"/>
          <c:tx>
            <c:strRef>
              <c:f>'річні температури і опади'!$X$3</c:f>
              <c:strCache>
                <c:ptCount val="1"/>
                <c:pt idx="0">
                  <c:v>Харків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3588298817495811"/>
                  <c:y val="0.2782046181878887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cat>
            <c:strRef>
              <c:f>'річні температури і опади'!$W$4:$W$16</c:f>
              <c:strCache>
                <c:ptCount val="13"/>
                <c:pt idx="0">
                  <c:v>1896-1905</c:v>
                </c:pt>
                <c:pt idx="1">
                  <c:v>1906-1915</c:v>
                </c:pt>
                <c:pt idx="2">
                  <c:v>1916-1925</c:v>
                </c:pt>
                <c:pt idx="3">
                  <c:v>1926-1935</c:v>
                </c:pt>
                <c:pt idx="4">
                  <c:v>1936-1945</c:v>
                </c:pt>
                <c:pt idx="5">
                  <c:v>1946-1955</c:v>
                </c:pt>
                <c:pt idx="6">
                  <c:v>1956-1965</c:v>
                </c:pt>
                <c:pt idx="7">
                  <c:v>1966-1975</c:v>
                </c:pt>
                <c:pt idx="8">
                  <c:v>1976-1985</c:v>
                </c:pt>
                <c:pt idx="9">
                  <c:v>1986-1995</c:v>
                </c:pt>
                <c:pt idx="10">
                  <c:v>1996-2005</c:v>
                </c:pt>
                <c:pt idx="11">
                  <c:v>2006-2015</c:v>
                </c:pt>
                <c:pt idx="12">
                  <c:v>2016-2024</c:v>
                </c:pt>
              </c:strCache>
            </c:strRef>
          </c:cat>
          <c:val>
            <c:numRef>
              <c:f>'річні температури і опади'!$X$4:$X$16</c:f>
              <c:numCache>
                <c:formatCode>General</c:formatCode>
                <c:ptCount val="13"/>
                <c:pt idx="0">
                  <c:v>6.8</c:v>
                </c:pt>
                <c:pt idx="1">
                  <c:v>6.6</c:v>
                </c:pt>
                <c:pt idx="2">
                  <c:v>6.9</c:v>
                </c:pt>
                <c:pt idx="3">
                  <c:v>6.6</c:v>
                </c:pt>
                <c:pt idx="4">
                  <c:v>6.9</c:v>
                </c:pt>
                <c:pt idx="5">
                  <c:v>7.2</c:v>
                </c:pt>
                <c:pt idx="6">
                  <c:v>7.2</c:v>
                </c:pt>
                <c:pt idx="7">
                  <c:v>7.9</c:v>
                </c:pt>
                <c:pt idx="8">
                  <c:v>7.2</c:v>
                </c:pt>
                <c:pt idx="9">
                  <c:v>7.6</c:v>
                </c:pt>
                <c:pt idx="10">
                  <c:v>8.1999999999999993</c:v>
                </c:pt>
                <c:pt idx="11">
                  <c:v>9.1999999999999993</c:v>
                </c:pt>
                <c:pt idx="12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0-4FC4-AE51-555FB4280388}"/>
            </c:ext>
          </c:extLst>
        </c:ser>
        <c:ser>
          <c:idx val="1"/>
          <c:order val="1"/>
          <c:tx>
            <c:strRef>
              <c:f>'річні температури і опади'!$Y$3</c:f>
              <c:strCache>
                <c:ptCount val="1"/>
                <c:pt idx="0">
                  <c:v>Київ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2513395036195912"/>
                  <c:y val="7.4590021275915589E-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cat>
            <c:strRef>
              <c:f>'річні температури і опади'!$W$4:$W$16</c:f>
              <c:strCache>
                <c:ptCount val="13"/>
                <c:pt idx="0">
                  <c:v>1896-1905</c:v>
                </c:pt>
                <c:pt idx="1">
                  <c:v>1906-1915</c:v>
                </c:pt>
                <c:pt idx="2">
                  <c:v>1916-1925</c:v>
                </c:pt>
                <c:pt idx="3">
                  <c:v>1926-1935</c:v>
                </c:pt>
                <c:pt idx="4">
                  <c:v>1936-1945</c:v>
                </c:pt>
                <c:pt idx="5">
                  <c:v>1946-1955</c:v>
                </c:pt>
                <c:pt idx="6">
                  <c:v>1956-1965</c:v>
                </c:pt>
                <c:pt idx="7">
                  <c:v>1966-1975</c:v>
                </c:pt>
                <c:pt idx="8">
                  <c:v>1976-1985</c:v>
                </c:pt>
                <c:pt idx="9">
                  <c:v>1986-1995</c:v>
                </c:pt>
                <c:pt idx="10">
                  <c:v>1996-2005</c:v>
                </c:pt>
                <c:pt idx="11">
                  <c:v>2006-2015</c:v>
                </c:pt>
                <c:pt idx="12">
                  <c:v>2016-2024</c:v>
                </c:pt>
              </c:strCache>
            </c:strRef>
          </c:cat>
          <c:val>
            <c:numRef>
              <c:f>'річні температури і опади'!$Y$4:$Y$16</c:f>
              <c:numCache>
                <c:formatCode>General</c:formatCode>
                <c:ptCount val="13"/>
                <c:pt idx="0">
                  <c:v>7.1</c:v>
                </c:pt>
                <c:pt idx="1">
                  <c:v>7</c:v>
                </c:pt>
                <c:pt idx="2">
                  <c:v>7.2</c:v>
                </c:pt>
                <c:pt idx="3">
                  <c:v>6.9</c:v>
                </c:pt>
                <c:pt idx="4">
                  <c:v>7.4</c:v>
                </c:pt>
                <c:pt idx="5">
                  <c:v>7.6</c:v>
                </c:pt>
                <c:pt idx="6">
                  <c:v>7.5</c:v>
                </c:pt>
                <c:pt idx="7">
                  <c:v>7.9</c:v>
                </c:pt>
                <c:pt idx="8">
                  <c:v>7.5</c:v>
                </c:pt>
                <c:pt idx="9">
                  <c:v>8</c:v>
                </c:pt>
                <c:pt idx="10">
                  <c:v>8.5</c:v>
                </c:pt>
                <c:pt idx="11">
                  <c:v>9.4</c:v>
                </c:pt>
                <c:pt idx="12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B0-4FC4-AE51-555FB4280388}"/>
            </c:ext>
          </c:extLst>
        </c:ser>
        <c:ser>
          <c:idx val="2"/>
          <c:order val="2"/>
          <c:tx>
            <c:strRef>
              <c:f>'річні температури і опади'!$Z$3</c:f>
              <c:strCache>
                <c:ptCount val="1"/>
                <c:pt idx="0">
                  <c:v>Херсон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2083433523675949"/>
                  <c:y val="-0.11920941681259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cat>
            <c:strRef>
              <c:f>'річні температури і опади'!$W$4:$W$16</c:f>
              <c:strCache>
                <c:ptCount val="13"/>
                <c:pt idx="0">
                  <c:v>1896-1905</c:v>
                </c:pt>
                <c:pt idx="1">
                  <c:v>1906-1915</c:v>
                </c:pt>
                <c:pt idx="2">
                  <c:v>1916-1925</c:v>
                </c:pt>
                <c:pt idx="3">
                  <c:v>1926-1935</c:v>
                </c:pt>
                <c:pt idx="4">
                  <c:v>1936-1945</c:v>
                </c:pt>
                <c:pt idx="5">
                  <c:v>1946-1955</c:v>
                </c:pt>
                <c:pt idx="6">
                  <c:v>1956-1965</c:v>
                </c:pt>
                <c:pt idx="7">
                  <c:v>1966-1975</c:v>
                </c:pt>
                <c:pt idx="8">
                  <c:v>1976-1985</c:v>
                </c:pt>
                <c:pt idx="9">
                  <c:v>1986-1995</c:v>
                </c:pt>
                <c:pt idx="10">
                  <c:v>1996-2005</c:v>
                </c:pt>
                <c:pt idx="11">
                  <c:v>2006-2015</c:v>
                </c:pt>
                <c:pt idx="12">
                  <c:v>2016-2024</c:v>
                </c:pt>
              </c:strCache>
            </c:strRef>
          </c:cat>
          <c:val>
            <c:numRef>
              <c:f>'річні температури і опади'!$Z$4:$Z$16</c:f>
              <c:numCache>
                <c:formatCode>General</c:formatCode>
                <c:ptCount val="13"/>
                <c:pt idx="0">
                  <c:v>10.5</c:v>
                </c:pt>
                <c:pt idx="1">
                  <c:v>9.8000000000000007</c:v>
                </c:pt>
                <c:pt idx="2">
                  <c:v>10.199999999999999</c:v>
                </c:pt>
                <c:pt idx="3">
                  <c:v>9.6999999999999993</c:v>
                </c:pt>
                <c:pt idx="4">
                  <c:v>9.8000000000000007</c:v>
                </c:pt>
                <c:pt idx="5">
                  <c:v>9.9</c:v>
                </c:pt>
                <c:pt idx="6">
                  <c:v>9.9</c:v>
                </c:pt>
                <c:pt idx="7">
                  <c:v>10.1</c:v>
                </c:pt>
                <c:pt idx="8">
                  <c:v>9.4</c:v>
                </c:pt>
                <c:pt idx="9">
                  <c:v>9.9</c:v>
                </c:pt>
                <c:pt idx="10">
                  <c:v>10.4</c:v>
                </c:pt>
                <c:pt idx="11">
                  <c:v>11.3</c:v>
                </c:pt>
                <c:pt idx="12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B0-4FC4-AE51-555FB4280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539056"/>
        <c:axId val="1637926432"/>
      </c:lineChart>
      <c:catAx>
        <c:axId val="171053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7926432"/>
        <c:crosses val="autoZero"/>
        <c:auto val="1"/>
        <c:lblAlgn val="ctr"/>
        <c:lblOffset val="100"/>
        <c:noMultiLvlLbl val="0"/>
      </c:catAx>
      <c:valAx>
        <c:axId val="1637926432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0539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>
          <a:alpha val="96000"/>
        </a:schemeClr>
      </a:solidFill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'[Діаграма 2 у програмі Microsoft PowerPoint]річні температури і опади'!$R$3</c:f>
              <c:strCache>
                <c:ptCount val="1"/>
                <c:pt idx="0">
                  <c:v>Харків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71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8056027496093134E-2"/>
                  <c:y val="-6.991836489283088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cat>
            <c:strRef>
              <c:f>'[Діаграма 2 у програмі Microsoft PowerPoint]річні температури і опади'!$Q$4:$Q$16</c:f>
              <c:strCache>
                <c:ptCount val="13"/>
                <c:pt idx="0">
                  <c:v>1896-1905</c:v>
                </c:pt>
                <c:pt idx="1">
                  <c:v>1906-1915</c:v>
                </c:pt>
                <c:pt idx="2">
                  <c:v>1916-1925</c:v>
                </c:pt>
                <c:pt idx="3">
                  <c:v>1926-1935</c:v>
                </c:pt>
                <c:pt idx="4">
                  <c:v>1936-1945</c:v>
                </c:pt>
                <c:pt idx="5">
                  <c:v>1946-1955</c:v>
                </c:pt>
                <c:pt idx="6">
                  <c:v>1956-1965</c:v>
                </c:pt>
                <c:pt idx="7">
                  <c:v>1966-1975</c:v>
                </c:pt>
                <c:pt idx="8">
                  <c:v>1976-1985</c:v>
                </c:pt>
                <c:pt idx="9">
                  <c:v>1986-1995</c:v>
                </c:pt>
                <c:pt idx="10">
                  <c:v>1996-2005</c:v>
                </c:pt>
                <c:pt idx="11">
                  <c:v>2006-2015</c:v>
                </c:pt>
                <c:pt idx="12">
                  <c:v>2016-2024</c:v>
                </c:pt>
              </c:strCache>
            </c:strRef>
          </c:cat>
          <c:val>
            <c:numRef>
              <c:f>'[Діаграма 2 у програмі Microsoft PowerPoint]річні температури і опади'!$R$4:$R$16</c:f>
              <c:numCache>
                <c:formatCode>General</c:formatCode>
                <c:ptCount val="13"/>
                <c:pt idx="0">
                  <c:v>520</c:v>
                </c:pt>
                <c:pt idx="1">
                  <c:v>606</c:v>
                </c:pt>
                <c:pt idx="2">
                  <c:v>547</c:v>
                </c:pt>
                <c:pt idx="3">
                  <c:v>576</c:v>
                </c:pt>
                <c:pt idx="4">
                  <c:v>503</c:v>
                </c:pt>
                <c:pt idx="5">
                  <c:v>525</c:v>
                </c:pt>
                <c:pt idx="6">
                  <c:v>495</c:v>
                </c:pt>
                <c:pt idx="7">
                  <c:v>522</c:v>
                </c:pt>
                <c:pt idx="8">
                  <c:v>534</c:v>
                </c:pt>
                <c:pt idx="9">
                  <c:v>530</c:v>
                </c:pt>
                <c:pt idx="10">
                  <c:v>533</c:v>
                </c:pt>
                <c:pt idx="11">
                  <c:v>513</c:v>
                </c:pt>
                <c:pt idx="12">
                  <c:v>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6B-4A21-A5E6-F9E07A93D635}"/>
            </c:ext>
          </c:extLst>
        </c:ser>
        <c:ser>
          <c:idx val="1"/>
          <c:order val="1"/>
          <c:tx>
            <c:strRef>
              <c:f>'[Діаграма 2 у програмі Microsoft PowerPoint]річні температури і опади'!$S$3</c:f>
              <c:strCache>
                <c:ptCount val="1"/>
                <c:pt idx="0">
                  <c:v>Київ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571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9225530978680817E-3"/>
                  <c:y val="-0.1008927688246600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cat>
            <c:strRef>
              <c:f>'[Діаграма 2 у програмі Microsoft PowerPoint]річні температури і опади'!$Q$4:$Q$16</c:f>
              <c:strCache>
                <c:ptCount val="13"/>
                <c:pt idx="0">
                  <c:v>1896-1905</c:v>
                </c:pt>
                <c:pt idx="1">
                  <c:v>1906-1915</c:v>
                </c:pt>
                <c:pt idx="2">
                  <c:v>1916-1925</c:v>
                </c:pt>
                <c:pt idx="3">
                  <c:v>1926-1935</c:v>
                </c:pt>
                <c:pt idx="4">
                  <c:v>1936-1945</c:v>
                </c:pt>
                <c:pt idx="5">
                  <c:v>1946-1955</c:v>
                </c:pt>
                <c:pt idx="6">
                  <c:v>1956-1965</c:v>
                </c:pt>
                <c:pt idx="7">
                  <c:v>1966-1975</c:v>
                </c:pt>
                <c:pt idx="8">
                  <c:v>1976-1985</c:v>
                </c:pt>
                <c:pt idx="9">
                  <c:v>1986-1995</c:v>
                </c:pt>
                <c:pt idx="10">
                  <c:v>1996-2005</c:v>
                </c:pt>
                <c:pt idx="11">
                  <c:v>2006-2015</c:v>
                </c:pt>
                <c:pt idx="12">
                  <c:v>2016-2024</c:v>
                </c:pt>
              </c:strCache>
            </c:strRef>
          </c:cat>
          <c:val>
            <c:numRef>
              <c:f>'[Діаграма 2 у програмі Microsoft PowerPoint]річні температури і опади'!$S$4:$S$16</c:f>
              <c:numCache>
                <c:formatCode>General</c:formatCode>
                <c:ptCount val="13"/>
                <c:pt idx="0">
                  <c:v>631</c:v>
                </c:pt>
                <c:pt idx="1">
                  <c:v>652</c:v>
                </c:pt>
                <c:pt idx="2">
                  <c:v>692</c:v>
                </c:pt>
                <c:pt idx="3">
                  <c:v>719</c:v>
                </c:pt>
                <c:pt idx="4">
                  <c:v>647</c:v>
                </c:pt>
                <c:pt idx="5">
                  <c:v>622</c:v>
                </c:pt>
                <c:pt idx="6">
                  <c:v>626</c:v>
                </c:pt>
                <c:pt idx="7">
                  <c:v>697</c:v>
                </c:pt>
                <c:pt idx="8">
                  <c:v>634</c:v>
                </c:pt>
                <c:pt idx="9">
                  <c:v>619</c:v>
                </c:pt>
                <c:pt idx="10">
                  <c:v>636</c:v>
                </c:pt>
                <c:pt idx="11">
                  <c:v>618</c:v>
                </c:pt>
                <c:pt idx="12">
                  <c:v>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6B-4A21-A5E6-F9E07A93D635}"/>
            </c:ext>
          </c:extLst>
        </c:ser>
        <c:ser>
          <c:idx val="2"/>
          <c:order val="2"/>
          <c:tx>
            <c:strRef>
              <c:f>'[Діаграма 2 у програмі Microsoft PowerPoint]річні температури і опади'!$T$3</c:f>
              <c:strCache>
                <c:ptCount val="1"/>
                <c:pt idx="0">
                  <c:v>Херсон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571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3.7244297281008895E-3"/>
                  <c:y val="0.1175435165954709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cat>
            <c:strRef>
              <c:f>'[Діаграма 2 у програмі Microsoft PowerPoint]річні температури і опади'!$Q$4:$Q$16</c:f>
              <c:strCache>
                <c:ptCount val="13"/>
                <c:pt idx="0">
                  <c:v>1896-1905</c:v>
                </c:pt>
                <c:pt idx="1">
                  <c:v>1906-1915</c:v>
                </c:pt>
                <c:pt idx="2">
                  <c:v>1916-1925</c:v>
                </c:pt>
                <c:pt idx="3">
                  <c:v>1926-1935</c:v>
                </c:pt>
                <c:pt idx="4">
                  <c:v>1936-1945</c:v>
                </c:pt>
                <c:pt idx="5">
                  <c:v>1946-1955</c:v>
                </c:pt>
                <c:pt idx="6">
                  <c:v>1956-1965</c:v>
                </c:pt>
                <c:pt idx="7">
                  <c:v>1966-1975</c:v>
                </c:pt>
                <c:pt idx="8">
                  <c:v>1976-1985</c:v>
                </c:pt>
                <c:pt idx="9">
                  <c:v>1986-1995</c:v>
                </c:pt>
                <c:pt idx="10">
                  <c:v>1996-2005</c:v>
                </c:pt>
                <c:pt idx="11">
                  <c:v>2006-2015</c:v>
                </c:pt>
                <c:pt idx="12">
                  <c:v>2016-2024</c:v>
                </c:pt>
              </c:strCache>
            </c:strRef>
          </c:cat>
          <c:val>
            <c:numRef>
              <c:f>'[Діаграма 2 у програмі Microsoft PowerPoint]річні температури і опади'!$T$4:$T$16</c:f>
              <c:numCache>
                <c:formatCode>General</c:formatCode>
                <c:ptCount val="13"/>
                <c:pt idx="0">
                  <c:v>317</c:v>
                </c:pt>
                <c:pt idx="1">
                  <c:v>356</c:v>
                </c:pt>
                <c:pt idx="2">
                  <c:v>345</c:v>
                </c:pt>
                <c:pt idx="3">
                  <c:v>361</c:v>
                </c:pt>
                <c:pt idx="4">
                  <c:v>372</c:v>
                </c:pt>
                <c:pt idx="5">
                  <c:v>329</c:v>
                </c:pt>
                <c:pt idx="6">
                  <c:v>361</c:v>
                </c:pt>
                <c:pt idx="7">
                  <c:v>411</c:v>
                </c:pt>
                <c:pt idx="8">
                  <c:v>503</c:v>
                </c:pt>
                <c:pt idx="9">
                  <c:v>399</c:v>
                </c:pt>
                <c:pt idx="10">
                  <c:v>496</c:v>
                </c:pt>
                <c:pt idx="11">
                  <c:v>420</c:v>
                </c:pt>
                <c:pt idx="12">
                  <c:v>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6B-4A21-A5E6-F9E07A93D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9007216"/>
        <c:axId val="1834173808"/>
      </c:lineChart>
      <c:catAx>
        <c:axId val="201900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4173808"/>
        <c:crosses val="autoZero"/>
        <c:auto val="1"/>
        <c:lblAlgn val="ctr"/>
        <c:lblOffset val="100"/>
        <c:noMultiLvlLbl val="0"/>
      </c:catAx>
      <c:valAx>
        <c:axId val="1834173808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9007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/>
              <a:t>січень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736584971372686"/>
          <c:y val="5.3329917283568784E-2"/>
          <c:w val="0.87263415028627311"/>
          <c:h val="0.59438983367926224"/>
        </c:manualLayout>
      </c:layout>
      <c:lineChart>
        <c:grouping val="stacked"/>
        <c:varyColors val="0"/>
        <c:ser>
          <c:idx val="0"/>
          <c:order val="0"/>
          <c:tx>
            <c:strRef>
              <c:f>січень!$D$3</c:f>
              <c:strCache>
                <c:ptCount val="1"/>
                <c:pt idx="0">
                  <c:v>температура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січень!$C$4:$C$17</c:f>
              <c:strCache>
                <c:ptCount val="14"/>
                <c:pt idx="0">
                  <c:v>1882-1895</c:v>
                </c:pt>
                <c:pt idx="1">
                  <c:v>1896-1905</c:v>
                </c:pt>
                <c:pt idx="2">
                  <c:v>1906-1915</c:v>
                </c:pt>
                <c:pt idx="3">
                  <c:v>1916-1925</c:v>
                </c:pt>
                <c:pt idx="4">
                  <c:v>1926-1935</c:v>
                </c:pt>
                <c:pt idx="5">
                  <c:v>1936-1945</c:v>
                </c:pt>
                <c:pt idx="6">
                  <c:v>1946-1955</c:v>
                </c:pt>
                <c:pt idx="7">
                  <c:v>1956-1965</c:v>
                </c:pt>
                <c:pt idx="8">
                  <c:v>1966-1975</c:v>
                </c:pt>
                <c:pt idx="9">
                  <c:v>1976-1985</c:v>
                </c:pt>
                <c:pt idx="10">
                  <c:v>1986-1995</c:v>
                </c:pt>
                <c:pt idx="11">
                  <c:v>1996-2005</c:v>
                </c:pt>
                <c:pt idx="12">
                  <c:v>2006-2015</c:v>
                </c:pt>
                <c:pt idx="13">
                  <c:v>20016-2025</c:v>
                </c:pt>
              </c:strCache>
            </c:strRef>
          </c:cat>
          <c:val>
            <c:numRef>
              <c:f>січень!$D$4:$D$17</c:f>
              <c:numCache>
                <c:formatCode>General</c:formatCode>
                <c:ptCount val="14"/>
                <c:pt idx="0">
                  <c:v>-3.8</c:v>
                </c:pt>
                <c:pt idx="1">
                  <c:v>-3.1</c:v>
                </c:pt>
                <c:pt idx="2">
                  <c:v>-2.9</c:v>
                </c:pt>
                <c:pt idx="3">
                  <c:v>-1.7</c:v>
                </c:pt>
                <c:pt idx="4">
                  <c:v>-3.4</c:v>
                </c:pt>
                <c:pt idx="5">
                  <c:v>-3.9</c:v>
                </c:pt>
                <c:pt idx="6">
                  <c:v>-3.7</c:v>
                </c:pt>
                <c:pt idx="7">
                  <c:v>-2.4</c:v>
                </c:pt>
                <c:pt idx="8">
                  <c:v>-3.6</c:v>
                </c:pt>
                <c:pt idx="9">
                  <c:v>-2.4</c:v>
                </c:pt>
                <c:pt idx="10">
                  <c:v>-1.4</c:v>
                </c:pt>
                <c:pt idx="11">
                  <c:v>-1.8</c:v>
                </c:pt>
                <c:pt idx="12">
                  <c:v>-1.9</c:v>
                </c:pt>
                <c:pt idx="13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29-4E10-BCBE-18A30E5F7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6666336"/>
        <c:axId val="1259480128"/>
      </c:lineChart>
      <c:catAx>
        <c:axId val="15666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9480128"/>
        <c:crosses val="autoZero"/>
        <c:auto val="1"/>
        <c:lblAlgn val="ctr"/>
        <c:lblOffset val="100"/>
        <c:noMultiLvlLbl val="0"/>
      </c:catAx>
      <c:valAx>
        <c:axId val="125948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6666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/>
              <a:t>липень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736584971372686"/>
          <c:y val="0.23539508460673814"/>
          <c:w val="0.87263415028627311"/>
          <c:h val="0.42739551371631684"/>
        </c:manualLayout>
      </c:layout>
      <c:lineChart>
        <c:grouping val="standard"/>
        <c:varyColors val="0"/>
        <c:ser>
          <c:idx val="0"/>
          <c:order val="0"/>
          <c:tx>
            <c:strRef>
              <c:f>липень!$D$4</c:f>
              <c:strCache>
                <c:ptCount val="1"/>
                <c:pt idx="0">
                  <c:v>температура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липень!$C$5:$C$18</c:f>
              <c:strCache>
                <c:ptCount val="14"/>
                <c:pt idx="0">
                  <c:v>1882-1895</c:v>
                </c:pt>
                <c:pt idx="1">
                  <c:v>1896-1905</c:v>
                </c:pt>
                <c:pt idx="2">
                  <c:v>1906-1915</c:v>
                </c:pt>
                <c:pt idx="3">
                  <c:v>1916-1925</c:v>
                </c:pt>
                <c:pt idx="4">
                  <c:v>1926-1935</c:v>
                </c:pt>
                <c:pt idx="5">
                  <c:v>1936-1945</c:v>
                </c:pt>
                <c:pt idx="6">
                  <c:v>1946-1955</c:v>
                </c:pt>
                <c:pt idx="7">
                  <c:v>1956-1965</c:v>
                </c:pt>
                <c:pt idx="8">
                  <c:v>1966-1975</c:v>
                </c:pt>
                <c:pt idx="9">
                  <c:v>1976-1985</c:v>
                </c:pt>
                <c:pt idx="10">
                  <c:v>1986-1995</c:v>
                </c:pt>
                <c:pt idx="11">
                  <c:v>1996-2005</c:v>
                </c:pt>
                <c:pt idx="12">
                  <c:v>2006-2015</c:v>
                </c:pt>
                <c:pt idx="13">
                  <c:v>2016-2025</c:v>
                </c:pt>
              </c:strCache>
            </c:strRef>
          </c:cat>
          <c:val>
            <c:numRef>
              <c:f>липень!$D$5:$D$18</c:f>
              <c:numCache>
                <c:formatCode>General</c:formatCode>
                <c:ptCount val="14"/>
                <c:pt idx="0">
                  <c:v>24.6</c:v>
                </c:pt>
                <c:pt idx="1">
                  <c:v>23.9</c:v>
                </c:pt>
                <c:pt idx="2">
                  <c:v>22.7</c:v>
                </c:pt>
                <c:pt idx="3">
                  <c:v>23.2</c:v>
                </c:pt>
                <c:pt idx="4">
                  <c:v>23.3</c:v>
                </c:pt>
                <c:pt idx="5">
                  <c:v>23.4</c:v>
                </c:pt>
                <c:pt idx="6">
                  <c:v>22.9</c:v>
                </c:pt>
                <c:pt idx="7">
                  <c:v>22.8</c:v>
                </c:pt>
                <c:pt idx="8">
                  <c:v>22.5</c:v>
                </c:pt>
                <c:pt idx="9">
                  <c:v>20.9</c:v>
                </c:pt>
                <c:pt idx="10">
                  <c:v>22.6</c:v>
                </c:pt>
                <c:pt idx="11">
                  <c:v>23.6</c:v>
                </c:pt>
                <c:pt idx="12">
                  <c:v>24.3</c:v>
                </c:pt>
                <c:pt idx="13">
                  <c:v>24.6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6C-40BA-9EE4-ADA4EE53A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4057167"/>
        <c:axId val="1682051887"/>
      </c:lineChart>
      <c:catAx>
        <c:axId val="167405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2051887"/>
        <c:crosses val="autoZero"/>
        <c:auto val="1"/>
        <c:lblAlgn val="ctr"/>
        <c:lblOffset val="100"/>
        <c:noMultiLvlLbl val="0"/>
      </c:catAx>
      <c:valAx>
        <c:axId val="1682051887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740571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777679118184793"/>
          <c:y val="0.24968691353865347"/>
          <c:w val="0.87222320881815207"/>
          <c:h val="0.349607161375738"/>
        </c:manualLayout>
      </c:layout>
      <c:lineChart>
        <c:grouping val="standard"/>
        <c:varyColors val="0"/>
        <c:ser>
          <c:idx val="0"/>
          <c:order val="0"/>
          <c:tx>
            <c:strRef>
              <c:f>жовтень!$C$4</c:f>
              <c:strCache>
                <c:ptCount val="1"/>
                <c:pt idx="0">
                  <c:v>температура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жовтень!$B$5:$B$18</c:f>
              <c:strCache>
                <c:ptCount val="14"/>
                <c:pt idx="0">
                  <c:v>1882-1895</c:v>
                </c:pt>
                <c:pt idx="1">
                  <c:v>1896-1905</c:v>
                </c:pt>
                <c:pt idx="2">
                  <c:v>1906-1915</c:v>
                </c:pt>
                <c:pt idx="3">
                  <c:v>1916-1925</c:v>
                </c:pt>
                <c:pt idx="4">
                  <c:v>1926-1935</c:v>
                </c:pt>
                <c:pt idx="5">
                  <c:v>1936-1945</c:v>
                </c:pt>
                <c:pt idx="6">
                  <c:v>1946-1955</c:v>
                </c:pt>
                <c:pt idx="7">
                  <c:v>1956-1965</c:v>
                </c:pt>
                <c:pt idx="8">
                  <c:v>1966-1975</c:v>
                </c:pt>
                <c:pt idx="9">
                  <c:v>1976-1985</c:v>
                </c:pt>
                <c:pt idx="10">
                  <c:v>1986-1995</c:v>
                </c:pt>
                <c:pt idx="11">
                  <c:v>1996-2005</c:v>
                </c:pt>
                <c:pt idx="12">
                  <c:v>2006-2015</c:v>
                </c:pt>
                <c:pt idx="13">
                  <c:v>2016-2025</c:v>
                </c:pt>
              </c:strCache>
            </c:strRef>
          </c:cat>
          <c:val>
            <c:numRef>
              <c:f>жовтень!$C$5:$C$18</c:f>
              <c:numCache>
                <c:formatCode>General</c:formatCode>
                <c:ptCount val="14"/>
                <c:pt idx="0">
                  <c:v>11.6</c:v>
                </c:pt>
                <c:pt idx="1">
                  <c:v>11.4</c:v>
                </c:pt>
                <c:pt idx="2">
                  <c:v>9.6</c:v>
                </c:pt>
                <c:pt idx="3">
                  <c:v>10.6</c:v>
                </c:pt>
                <c:pt idx="4">
                  <c:v>11.9</c:v>
                </c:pt>
                <c:pt idx="5">
                  <c:v>10.3</c:v>
                </c:pt>
                <c:pt idx="6">
                  <c:v>9.3000000000000007</c:v>
                </c:pt>
                <c:pt idx="7">
                  <c:v>9.9</c:v>
                </c:pt>
                <c:pt idx="8">
                  <c:v>10.3</c:v>
                </c:pt>
                <c:pt idx="9">
                  <c:v>9.4</c:v>
                </c:pt>
                <c:pt idx="10">
                  <c:v>10.199999999999999</c:v>
                </c:pt>
                <c:pt idx="11">
                  <c:v>10.3</c:v>
                </c:pt>
                <c:pt idx="12">
                  <c:v>10.8</c:v>
                </c:pt>
                <c:pt idx="13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5B-49A5-9782-D1768272A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4105567"/>
        <c:axId val="1682045647"/>
      </c:lineChart>
      <c:catAx>
        <c:axId val="167410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2045647"/>
        <c:crosses val="autoZero"/>
        <c:auto val="1"/>
        <c:lblAlgn val="ctr"/>
        <c:lblOffset val="100"/>
        <c:noMultiLvlLbl val="0"/>
      </c:catAx>
      <c:valAx>
        <c:axId val="1682045647"/>
        <c:scaling>
          <c:orientation val="minMax"/>
          <c:max val="13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741055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0.05373</cdr:x>
      <cdr:y>0.39215</cdr:y>
    </cdr:from>
    <cdr:to>
      <cdr:x>0.96678</cdr:x>
      <cdr:y>0.39215</cdr:y>
    </cdr:to>
    <cdr:cxnSp macro="">
      <cdr:nvCxnSpPr>
        <cdr:cNvPr id="3" name="Пряма сполучна лінія 2">
          <a:extLst xmlns:a="http://schemas.openxmlformats.org/drawingml/2006/main">
            <a:ext uri="{FF2B5EF4-FFF2-40B4-BE49-F238E27FC236}">
              <a16:creationId xmlns:a16="http://schemas.microsoft.com/office/drawing/2014/main" id="{ADF17265-8B0E-4858-9F96-71CCEBDD6DEF}"/>
            </a:ext>
          </a:extLst>
        </cdr:cNvPr>
        <cdr:cNvCxnSpPr/>
      </cdr:nvCxnSpPr>
      <cdr:spPr>
        <a:xfrm xmlns:a="http://schemas.openxmlformats.org/drawingml/2006/main" flipV="1">
          <a:off x="634810" y="2208083"/>
          <a:ext cx="10787743" cy="1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0.94693</cdr:x>
      <cdr:y>0.5</cdr:y>
    </cdr:from>
    <cdr:to>
      <cdr:x>0.99678</cdr:x>
      <cdr:y>0.61911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A9B51D-085B-430D-A8E0-150611E0E1EF}"/>
            </a:ext>
          </a:extLst>
        </cdr:cNvPr>
        <cdr:cNvSpPr txBox="1"/>
      </cdr:nvSpPr>
      <cdr:spPr>
        <a:xfrm xmlns:a="http://schemas.openxmlformats.org/drawingml/2006/main">
          <a:off x="11217728" y="923093"/>
          <a:ext cx="590551" cy="219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0.87468</cdr:x>
      <cdr:y>0.35091</cdr:y>
    </cdr:from>
    <cdr:to>
      <cdr:x>1</cdr:x>
      <cdr:y>0.64462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7EF0611-1EC2-4080-98B5-76A3E9348CBD}"/>
            </a:ext>
          </a:extLst>
        </cdr:cNvPr>
        <cdr:cNvSpPr txBox="1"/>
      </cdr:nvSpPr>
      <cdr:spPr>
        <a:xfrm xmlns:a="http://schemas.openxmlformats.org/drawingml/2006/main">
          <a:off x="10361841" y="647851"/>
          <a:ext cx="1484537" cy="542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+ 3,6 С°</a:t>
          </a:r>
        </a:p>
      </cdr:txBody>
    </cdr:sp>
  </cdr:relSizeAnchor>
  <cdr:relSizeAnchor xmlns:cdr="http://schemas.openxmlformats.org/drawingml/2006/chartDrawing">
    <cdr:from>
      <cdr:x>0.8288</cdr:x>
      <cdr:y>0</cdr:y>
    </cdr:from>
    <cdr:to>
      <cdr:x>0.9679</cdr:x>
      <cdr:y>0.20005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D58BA150-05A1-4510-8724-7523D3A455FC}"/>
            </a:ext>
          </a:extLst>
        </cdr:cNvPr>
        <cdr:cNvSpPr txBox="1"/>
      </cdr:nvSpPr>
      <cdr:spPr>
        <a:xfrm xmlns:a="http://schemas.openxmlformats.org/drawingml/2006/main">
          <a:off x="9818234" y="-886656"/>
          <a:ext cx="164782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279мм 2025р.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0.88674</cdr:x>
      <cdr:y>0.04509</cdr:y>
    </cdr:from>
    <cdr:to>
      <cdr:x>0.96072</cdr:x>
      <cdr:y>0.30248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C2C033B-7356-4DF8-BFF8-A19780B9C04D}"/>
            </a:ext>
          </a:extLst>
        </cdr:cNvPr>
        <cdr:cNvSpPr txBox="1"/>
      </cdr:nvSpPr>
      <cdr:spPr>
        <a:xfrm xmlns:a="http://schemas.openxmlformats.org/drawingml/2006/main">
          <a:off x="10504715" y="94985"/>
          <a:ext cx="876300" cy="542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 С°</a:t>
          </a:r>
        </a:p>
      </cdr:txBody>
    </cdr:sp>
  </cdr:relSizeAnchor>
  <cdr:relSizeAnchor xmlns:cdr="http://schemas.openxmlformats.org/drawingml/2006/chartDrawing">
    <cdr:from>
      <cdr:x>0.9575</cdr:x>
      <cdr:y>0.35551</cdr:y>
    </cdr:from>
    <cdr:to>
      <cdr:x>0.97829</cdr:x>
      <cdr:y>0.57175</cdr:y>
    </cdr:to>
    <cdr:sp macro="" textlink="">
      <cdr:nvSpPr>
        <cdr:cNvPr id="3" name="Стрілка: вправо 2">
          <a:extLst xmlns:a="http://schemas.openxmlformats.org/drawingml/2006/main">
            <a:ext uri="{FF2B5EF4-FFF2-40B4-BE49-F238E27FC236}">
              <a16:creationId xmlns:a16="http://schemas.microsoft.com/office/drawing/2014/main" id="{BB1F61C2-E1AC-484A-A84C-C8D58A1FA61C}"/>
            </a:ext>
          </a:extLst>
        </cdr:cNvPr>
        <cdr:cNvSpPr/>
      </cdr:nvSpPr>
      <cdr:spPr>
        <a:xfrm xmlns:a="http://schemas.openxmlformats.org/drawingml/2006/main" rot="16200000">
          <a:off x="11238292" y="853583"/>
          <a:ext cx="455537" cy="24628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  <cdr:relSizeAnchor xmlns:cdr="http://schemas.openxmlformats.org/drawingml/2006/chartDrawing">
    <cdr:from>
      <cdr:x>0.95899</cdr:x>
      <cdr:y>0.13735</cdr:y>
    </cdr:from>
    <cdr:to>
      <cdr:x>0.97978</cdr:x>
      <cdr:y>0.35359</cdr:y>
    </cdr:to>
    <cdr:sp macro="" textlink="">
      <cdr:nvSpPr>
        <cdr:cNvPr id="5" name="Стрілка: вправо 4">
          <a:extLst xmlns:a="http://schemas.openxmlformats.org/drawingml/2006/main">
            <a:ext uri="{FF2B5EF4-FFF2-40B4-BE49-F238E27FC236}">
              <a16:creationId xmlns:a16="http://schemas.microsoft.com/office/drawing/2014/main" id="{B84CE84B-2FA3-413D-9AAB-BF1A5A8C6833}"/>
            </a:ext>
          </a:extLst>
        </cdr:cNvPr>
        <cdr:cNvSpPr/>
      </cdr:nvSpPr>
      <cdr:spPr>
        <a:xfrm xmlns:a="http://schemas.openxmlformats.org/drawingml/2006/main" rot="5400000">
          <a:off x="11255979" y="393986"/>
          <a:ext cx="455537" cy="24628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0.84703</cdr:x>
      <cdr:y>0.07183</cdr:y>
    </cdr:from>
    <cdr:to>
      <cdr:x>0.96084</cdr:x>
      <cdr:y>0.35728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C2C033B-7356-4DF8-BFF8-A19780B9C04D}"/>
            </a:ext>
          </a:extLst>
        </cdr:cNvPr>
        <cdr:cNvSpPr txBox="1"/>
      </cdr:nvSpPr>
      <cdr:spPr>
        <a:xfrm xmlns:a="http://schemas.openxmlformats.org/drawingml/2006/main">
          <a:off x="10066565" y="136451"/>
          <a:ext cx="1352551" cy="542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- 0,1 С°</a:t>
          </a:r>
        </a:p>
      </cdr:txBody>
    </cdr:sp>
  </cdr:relSizeAnchor>
  <cdr:relSizeAnchor xmlns:cdr="http://schemas.openxmlformats.org/drawingml/2006/chartDrawing">
    <cdr:from>
      <cdr:x>0.96084</cdr:x>
      <cdr:y>0.0838</cdr:y>
    </cdr:from>
    <cdr:to>
      <cdr:x>0.98157</cdr:x>
      <cdr:y>0.3236</cdr:y>
    </cdr:to>
    <cdr:sp macro="" textlink="">
      <cdr:nvSpPr>
        <cdr:cNvPr id="3" name="Стрілка: вправо 2">
          <a:extLst xmlns:a="http://schemas.openxmlformats.org/drawingml/2006/main">
            <a:ext uri="{FF2B5EF4-FFF2-40B4-BE49-F238E27FC236}">
              <a16:creationId xmlns:a16="http://schemas.microsoft.com/office/drawing/2014/main" id="{5F180BA9-887C-4C9E-B6B1-76E54A92CBC2}"/>
            </a:ext>
          </a:extLst>
        </cdr:cNvPr>
        <cdr:cNvSpPr/>
      </cdr:nvSpPr>
      <cdr:spPr>
        <a:xfrm xmlns:a="http://schemas.openxmlformats.org/drawingml/2006/main" rot="5400000">
          <a:off x="11314491" y="263812"/>
          <a:ext cx="455537" cy="24628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>
            <a:solidFill>
              <a:srgbClr val="00B05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ACFAE-2B54-A5FD-7575-CAAFDB8CA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0B8BC-F86A-3CD9-E6C6-E67BCC1E7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4924-B167-12E9-7657-49B15793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DDF5C-43C6-AD94-1B59-D69F91FE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092C16-1FBE-CF0D-EB03-0DF819F8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020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DF008-83D4-EC2D-DCD2-6CB42972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BB367-8C93-F7D5-21A0-9E50752D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3E884-952D-5C49-B88F-25E20F34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F80AA-27AD-8BD4-3067-626419F8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53D5C-3100-4F81-BFE8-3BA39B9D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40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FCDA9B-B2F5-A18D-703C-786FFFAC5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60EA92-47F7-77BB-B008-863674FE8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21612B-F815-98DA-C0D9-2F7EAC6B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84F88-D55D-CDC5-1570-F1B869D4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5D4E6-2558-7535-3E40-CE46FB7B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750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DB224-8B6D-EAE7-90B2-0FF96756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754B0-DFDE-0BF6-0270-0EADC16CF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6014E-4D05-1B1B-908C-9F0F7D73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FB84C-B8F0-96E0-527E-31253DF2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4FB5A-4BB9-EDC5-5D34-463AE253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6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C0122-BA65-679F-A3D1-EAC33B39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17E900-98D8-D4D5-C8BB-E7A5B2390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C50B0-1AF8-DB9E-C683-C42116E8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E28F0-AB5D-B968-097B-C69ADFF3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6014C1-84BC-7FA8-CB5D-AF7DBC44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108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13E88-2637-1244-3226-706FB2F7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A55FA-20D4-7494-0566-7D181D046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3D717C-0629-424F-FA47-3E921B0BE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B35A8A-24C0-573B-B5C2-DA0224F8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AFF92B-68DA-392C-C7DC-78E17D68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3101E2-D162-6882-CBFE-BAD9982B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562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5EE7E-F024-446F-F3E7-C67DADA7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62A06D-DD32-8497-2D02-33CD17A89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0F4A22-5ECD-FAC0-D9A7-8296D8181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5D99AA-856F-ADAB-2A1D-6FB24002B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719790-9698-F775-97BE-038428247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D586C5-3130-2C37-FA4B-915BED26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E5F15F-2E4F-FDAB-E4F3-53AC1A16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FC2153-EE74-86D4-9FC4-36E9B57A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147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5CF20-0E18-7DE7-72AB-0188D6E5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224152-CDFF-67AF-C8F0-ECA7E05D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06FEEE-99C5-CDBB-C5BC-271096C3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8B7128-83BD-6964-7306-93426283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581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714C7D-EAAA-3718-79E1-C8E37DC6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55A220-EF5E-24D1-57AB-C4E5247B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AEB1C4-6188-7E2F-54B1-18979C16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713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BA7CF-8905-51A1-DE6C-6BCE03AE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386C5-0EF8-1099-01D0-CCBF1C9C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4B50F-E6F7-9DB2-0F99-04F03E2DC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64658D-67A4-2586-CA10-2EBC70BA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768868-9F86-93BC-8FC0-32B123AF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97145E-F120-DA5A-919A-CEA27F59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1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294A8-1D7D-9E93-AEF9-75687B02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C53DAE-DEA0-A59A-276A-C4362D6C9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78FAC2-F20C-B4B8-5749-5B503318B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2EEA05-5110-5736-E6A3-0F24FAB1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9BAAF7-BE73-6133-536F-844F90FE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9AD102-C700-F850-18E4-7B5B0BBC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90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65A6C-4EB8-B6C6-73D3-BF1ACD96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8967F6-01C4-A584-938B-2351CEC1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DC5C-66AE-A8EF-5F86-F88AA8AF9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09444-99EA-BF48-94FF-05820EDBF186}" type="datetimeFigureOut">
              <a:rPr lang="ru-UA" smtClean="0"/>
              <a:t>03/09/2026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B838F-7EE9-1643-1FC1-BDC23656F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2AE83-617F-3DDE-09F1-CB7EA1B46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E2D8D-4771-344C-87BD-814746A758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30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5426F0F1-E397-22F4-A131-40558C302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46556-9E1C-B005-3C01-A03DEA312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UA" dirty="0"/>
              <a:t>Аналіз вологозапасів у грунті після зими 2025-2026 рр.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0ED9B8-9140-14AD-6444-645F6C0E7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0" y="5458691"/>
            <a:ext cx="5638800" cy="1399309"/>
          </a:xfrm>
        </p:spPr>
        <p:txBody>
          <a:bodyPr>
            <a:normAutofit/>
          </a:bodyPr>
          <a:lstStyle/>
          <a:p>
            <a:r>
              <a:rPr lang="ru-UA" sz="1600" dirty="0"/>
              <a:t>Федорчук Михайло Іванович </a:t>
            </a:r>
          </a:p>
          <a:p>
            <a:r>
              <a:rPr lang="uk-UA" sz="1600" dirty="0"/>
              <a:t>доктор сільськогосподарських наук, професор, завідувач кафедри ґрунтознавства та агрохімії МНАУ</a:t>
            </a:r>
          </a:p>
          <a:p>
            <a:r>
              <a:rPr lang="uk-UA" sz="1600" dirty="0" err="1"/>
              <a:t>моб</a:t>
            </a:r>
            <a:r>
              <a:rPr lang="uk-UA" sz="1600" dirty="0"/>
              <a:t>. 0958628640 </a:t>
            </a: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283785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C20F97-B2E9-4EBC-993F-4555BD79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37" y="180473"/>
            <a:ext cx="11401926" cy="72398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Середньорічні температури Харків, Київ, Херсон 1896-2024рр. </a:t>
            </a: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3B81267F-708B-4D9B-A6C2-250965959EFF}"/>
              </a:ext>
            </a:extLst>
          </p:cNvPr>
          <p:cNvGraphicFramePr>
            <a:graphicFrameLocks/>
          </p:cNvGraphicFramePr>
          <p:nvPr/>
        </p:nvGraphicFramePr>
        <p:xfrm>
          <a:off x="192504" y="1046747"/>
          <a:ext cx="11815011" cy="563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642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976E2-A83E-4199-871B-5C1543236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7197"/>
            <a:ext cx="10363200" cy="59100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Річна кількість опадів Харків, Київ, Херсон 1896-2024рр. </a:t>
            </a:r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25C2C05E-1F3E-483D-BF10-5071F31AA1C8}"/>
              </a:ext>
            </a:extLst>
          </p:cNvPr>
          <p:cNvGraphicFramePr>
            <a:graphicFrameLocks/>
          </p:cNvGraphicFramePr>
          <p:nvPr/>
        </p:nvGraphicFramePr>
        <p:xfrm>
          <a:off x="478971" y="1077685"/>
          <a:ext cx="11244943" cy="567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84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6289" y="6374041"/>
            <a:ext cx="2844800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110" y="-150737"/>
            <a:ext cx="11770179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Динаміка зміни середньомісячної температури повітря у січні та липні за даними агрометеорологічної станції Херсон (1882-2025 рр.)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9B9FA888-C893-4786-88C6-7D2CD363D3A8}"/>
              </a:ext>
            </a:extLst>
          </p:cNvPr>
          <p:cNvGraphicFramePr>
            <a:graphicFrameLocks/>
          </p:cNvGraphicFramePr>
          <p:nvPr/>
        </p:nvGraphicFramePr>
        <p:xfrm>
          <a:off x="172810" y="886656"/>
          <a:ext cx="11846378" cy="184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іаграма 9">
            <a:extLst>
              <a:ext uri="{FF2B5EF4-FFF2-40B4-BE49-F238E27FC236}">
                <a16:creationId xmlns:a16="http://schemas.microsoft.com/office/drawing/2014/main" id="{056A82A0-F6A1-4DC0-9160-7072EF286032}"/>
              </a:ext>
            </a:extLst>
          </p:cNvPr>
          <p:cNvGraphicFramePr>
            <a:graphicFrameLocks/>
          </p:cNvGraphicFramePr>
          <p:nvPr/>
        </p:nvGraphicFramePr>
        <p:xfrm>
          <a:off x="134711" y="2732843"/>
          <a:ext cx="11846378" cy="210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D9C62F86-39F1-4486-8743-1F461EA509B3}"/>
              </a:ext>
            </a:extLst>
          </p:cNvPr>
          <p:cNvGraphicFramePr>
            <a:graphicFrameLocks/>
          </p:cNvGraphicFramePr>
          <p:nvPr/>
        </p:nvGraphicFramePr>
        <p:xfrm>
          <a:off x="96610" y="4839531"/>
          <a:ext cx="11884479" cy="189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Стрілка: вправо 1">
            <a:extLst>
              <a:ext uri="{FF2B5EF4-FFF2-40B4-BE49-F238E27FC236}">
                <a16:creationId xmlns:a16="http://schemas.microsoft.com/office/drawing/2014/main" id="{BB1F61C2-E1AC-484A-A84C-C8D58A1FA61C}"/>
              </a:ext>
            </a:extLst>
          </p:cNvPr>
          <p:cNvSpPr/>
          <p:nvPr/>
        </p:nvSpPr>
        <p:spPr>
          <a:xfrm rot="16200000">
            <a:off x="11411101" y="1283871"/>
            <a:ext cx="455537" cy="2462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BA150-05A1-4510-8724-7523D3A455FC}"/>
              </a:ext>
            </a:extLst>
          </p:cNvPr>
          <p:cNvSpPr txBox="1"/>
          <p:nvPr/>
        </p:nvSpPr>
        <p:spPr>
          <a:xfrm>
            <a:off x="3590925" y="901089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159мм 1921р.</a:t>
            </a:r>
          </a:p>
        </p:txBody>
      </p:sp>
    </p:spTree>
    <p:extLst>
      <p:ext uri="{BB962C8B-B14F-4D97-AF65-F5344CB8AC3E}">
        <p14:creationId xmlns:p14="http://schemas.microsoft.com/office/powerpoint/2010/main" val="296418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8E67B-4C5C-46BC-9AE4-2E787E7E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297"/>
            <a:ext cx="10515600" cy="89761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висоти снігового покриву 10.02 та 15.02 2026р.</a:t>
            </a: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6E9507-516D-42C2-8DA8-F2AD0A735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2308" r="6899" b="973"/>
          <a:stretch/>
        </p:blipFill>
        <p:spPr>
          <a:xfrm>
            <a:off x="6219822" y="1055915"/>
            <a:ext cx="5972178" cy="58020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D3365B-B93E-4CDB-9E7D-378A66016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2308" r="7375" b="1067"/>
          <a:stretch/>
        </p:blipFill>
        <p:spPr>
          <a:xfrm>
            <a:off x="0" y="1055914"/>
            <a:ext cx="6219822" cy="5802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7431D-53F7-4230-842C-44A014A8EBB2}"/>
              </a:ext>
            </a:extLst>
          </p:cNvPr>
          <p:cNvSpPr txBox="1"/>
          <p:nvPr/>
        </p:nvSpPr>
        <p:spPr>
          <a:xfrm>
            <a:off x="1277258" y="1124857"/>
            <a:ext cx="20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лютого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BE9F4-0638-4BE1-86D2-93513A8C0520}"/>
              </a:ext>
            </a:extLst>
          </p:cNvPr>
          <p:cNvSpPr txBox="1"/>
          <p:nvPr/>
        </p:nvSpPr>
        <p:spPr>
          <a:xfrm>
            <a:off x="6560458" y="1190172"/>
            <a:ext cx="20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лютого</a:t>
            </a:r>
          </a:p>
        </p:txBody>
      </p:sp>
    </p:spTree>
    <p:extLst>
      <p:ext uri="{BB962C8B-B14F-4D97-AF65-F5344CB8AC3E}">
        <p14:creationId xmlns:p14="http://schemas.microsoft.com/office/powerpoint/2010/main" val="45890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8E67B-4C5C-46BC-9AE4-2E787E7E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9761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погодних умов осінньо-зимового періоду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рр.</a:t>
            </a:r>
            <a:endParaRPr lang="uk-UA" sz="2800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F3037930-6E7B-4952-9B64-32DC5691B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03890"/>
              </p:ext>
            </p:extLst>
          </p:nvPr>
        </p:nvGraphicFramePr>
        <p:xfrm>
          <a:off x="0" y="897619"/>
          <a:ext cx="12192000" cy="6023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172">
                  <a:extLst>
                    <a:ext uri="{9D8B030D-6E8A-4147-A177-3AD203B41FA5}">
                      <a16:colId xmlns:a16="http://schemas.microsoft.com/office/drawing/2014/main" val="3708257238"/>
                    </a:ext>
                  </a:extLst>
                </a:gridCol>
                <a:gridCol w="983028">
                  <a:extLst>
                    <a:ext uri="{9D8B030D-6E8A-4147-A177-3AD203B41FA5}">
                      <a16:colId xmlns:a16="http://schemas.microsoft.com/office/drawing/2014/main" val="934968939"/>
                    </a:ext>
                  </a:extLst>
                </a:gridCol>
                <a:gridCol w="1087175">
                  <a:extLst>
                    <a:ext uri="{9D8B030D-6E8A-4147-A177-3AD203B41FA5}">
                      <a16:colId xmlns:a16="http://schemas.microsoft.com/office/drawing/2014/main" val="822558349"/>
                    </a:ext>
                  </a:extLst>
                </a:gridCol>
                <a:gridCol w="244845">
                  <a:extLst>
                    <a:ext uri="{9D8B030D-6E8A-4147-A177-3AD203B41FA5}">
                      <a16:colId xmlns:a16="http://schemas.microsoft.com/office/drawing/2014/main" val="3163563570"/>
                    </a:ext>
                  </a:extLst>
                </a:gridCol>
                <a:gridCol w="1099729">
                  <a:extLst>
                    <a:ext uri="{9D8B030D-6E8A-4147-A177-3AD203B41FA5}">
                      <a16:colId xmlns:a16="http://schemas.microsoft.com/office/drawing/2014/main" val="2488090063"/>
                    </a:ext>
                  </a:extLst>
                </a:gridCol>
                <a:gridCol w="232290">
                  <a:extLst>
                    <a:ext uri="{9D8B030D-6E8A-4147-A177-3AD203B41FA5}">
                      <a16:colId xmlns:a16="http://schemas.microsoft.com/office/drawing/2014/main" val="4002258807"/>
                    </a:ext>
                  </a:extLst>
                </a:gridCol>
                <a:gridCol w="1314720">
                  <a:extLst>
                    <a:ext uri="{9D8B030D-6E8A-4147-A177-3AD203B41FA5}">
                      <a16:colId xmlns:a16="http://schemas.microsoft.com/office/drawing/2014/main" val="68086126"/>
                    </a:ext>
                  </a:extLst>
                </a:gridCol>
                <a:gridCol w="1232738">
                  <a:extLst>
                    <a:ext uri="{9D8B030D-6E8A-4147-A177-3AD203B41FA5}">
                      <a16:colId xmlns:a16="http://schemas.microsoft.com/office/drawing/2014/main" val="1636046516"/>
                    </a:ext>
                  </a:extLst>
                </a:gridCol>
                <a:gridCol w="1232738">
                  <a:extLst>
                    <a:ext uri="{9D8B030D-6E8A-4147-A177-3AD203B41FA5}">
                      <a16:colId xmlns:a16="http://schemas.microsoft.com/office/drawing/2014/main" val="859143741"/>
                    </a:ext>
                  </a:extLst>
                </a:gridCol>
                <a:gridCol w="1836699">
                  <a:extLst>
                    <a:ext uri="{9D8B030D-6E8A-4147-A177-3AD203B41FA5}">
                      <a16:colId xmlns:a16="http://schemas.microsoft.com/office/drawing/2014/main" val="3533612085"/>
                    </a:ext>
                  </a:extLst>
                </a:gridCol>
                <a:gridCol w="1365866">
                  <a:extLst>
                    <a:ext uri="{9D8B030D-6E8A-4147-A177-3AD203B41FA5}">
                      <a16:colId xmlns:a16="http://schemas.microsoft.com/office/drawing/2014/main" val="3329595199"/>
                    </a:ext>
                  </a:extLst>
                </a:gridCol>
              </a:tblGrid>
              <a:tr h="13824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/Станція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(достатньо 1-2 станції з області)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опадів з вересень-листопад 2025/ грудень 2025-січень 2026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 глибина промерзання ґрунту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(січень-1 декада лютого)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 висота снігового покриву (січень-1 декада лютого)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 висота снігового покриву (січень-1 декада лютого)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Запаси вологи в 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грунті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(мм) під озимою пшеницею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(0-20 см та 0-100 см. За результатами досліджень 8 лютого 2026р.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Запаси вологи в  грунті (мм) під озимою пшеницею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(0-20 см та 0-100 см. За результатами досліджень 8 лютого 2026р.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Мінімальна температура повітря (вересень 2025-січень 2026)/ 1 декада лютого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Мінімальна температура на глибині залягання вузла кущіння (3 см) (січень/1 декада лютого)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Несприятливі агрометеорологічні явища, що мали місце з вересня 2025 по січень 2026р.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озимих культур за результатами відрощування (січень 2026р.)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extLst>
                  <a:ext uri="{0D108BD9-81ED-4DB2-BD59-A6C34878D82A}">
                    <a16:rowId xmlns:a16="http://schemas.microsoft.com/office/drawing/2014/main" val="3320170456"/>
                  </a:ext>
                </a:extLst>
              </a:tr>
              <a:tr h="18086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Миколаївська область</a:t>
                      </a:r>
                    </a:p>
                  </a:txBody>
                  <a:tcPr marL="16564" marR="16564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113293"/>
                  </a:ext>
                </a:extLst>
              </a:tr>
              <a:tr h="35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Миколаїв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120/55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28/110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-2°/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Короткочасні морози без снігового покриву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 задовільний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119702"/>
                  </a:ext>
                </a:extLst>
              </a:tr>
              <a:tr h="18210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Одеська область</a:t>
                      </a: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19653"/>
                  </a:ext>
                </a:extLst>
              </a:tr>
              <a:tr h="374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Одеса</a:t>
                      </a: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135/60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30/115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-15°/-17°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Періодичні відлиги, нестійкий сніговий покрив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задовільний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extLst>
                  <a:ext uri="{0D108BD9-81ED-4DB2-BD59-A6C34878D82A}">
                    <a16:rowId xmlns:a16="http://schemas.microsoft.com/office/drawing/2014/main" val="2560876855"/>
                  </a:ext>
                </a:extLst>
              </a:tr>
              <a:tr h="18210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Херсонська область</a:t>
                      </a: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596615"/>
                  </a:ext>
                </a:extLst>
              </a:tr>
              <a:tr h="430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Херсон</a:t>
                      </a: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105/45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22/95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/-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Суха осінь, локальний дефіцит вологи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задовільний, зрідженість до 15%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extLst>
                  <a:ext uri="{0D108BD9-81ED-4DB2-BD59-A6C34878D82A}">
                    <a16:rowId xmlns:a16="http://schemas.microsoft.com/office/drawing/2014/main" val="3267260310"/>
                  </a:ext>
                </a:extLst>
              </a:tr>
              <a:tr h="18210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Запорізька область</a:t>
                      </a: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88409"/>
                  </a:ext>
                </a:extLst>
              </a:tr>
              <a:tr h="1029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Запоріжжя</a:t>
                      </a: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115/50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25/105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-17/-19°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Морози при слабкому сніговому покриві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задовільний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extLst>
                  <a:ext uri="{0D108BD9-81ED-4DB2-BD59-A6C34878D82A}">
                    <a16:rowId xmlns:a16="http://schemas.microsoft.com/office/drawing/2014/main" val="3024804433"/>
                  </a:ext>
                </a:extLst>
              </a:tr>
              <a:tr h="18086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289363"/>
                  </a:ext>
                </a:extLst>
              </a:tr>
              <a:tr h="18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0607243"/>
                  </a:ext>
                </a:extLst>
              </a:tr>
              <a:tr h="18210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64349"/>
                  </a:ext>
                </a:extLst>
              </a:tr>
              <a:tr h="18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extLst>
                  <a:ext uri="{0D108BD9-81ED-4DB2-BD59-A6C34878D82A}">
                    <a16:rowId xmlns:a16="http://schemas.microsoft.com/office/drawing/2014/main" val="2370065722"/>
                  </a:ext>
                </a:extLst>
              </a:tr>
              <a:tr h="39824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00604"/>
                  </a:ext>
                </a:extLst>
              </a:tr>
              <a:tr h="18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64" marR="16564" marT="0" marB="0"/>
                </a:tc>
                <a:extLst>
                  <a:ext uri="{0D108BD9-81ED-4DB2-BD59-A6C34878D82A}">
                    <a16:rowId xmlns:a16="http://schemas.microsoft.com/office/drawing/2014/main" val="1359919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6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BC1FC-A374-7AB4-4B78-5FAB7949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/>
              <a:t>Вологозабезпеченость грунту на період </a:t>
            </a:r>
            <a:br>
              <a:rPr lang="en-US" sz="4600"/>
            </a:br>
            <a:r>
              <a:rPr lang="en-US" sz="4600"/>
              <a:t>з грудня 2025р по березень 2026р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82707CE-9DE7-4C63-0110-45603B6B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81" y="1922561"/>
            <a:ext cx="10909643" cy="5526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UA" sz="2400" b="0" i="0" u="none" strike="noStrike" cap="none" normalizeH="0" baseline="0">
                <a:ln>
                  <a:noFill/>
                </a:ln>
                <a:effectLst/>
              </a:rPr>
              <a:t>Аналіз вологозапасів у грунті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11C51B23-3E36-01B0-0AFF-0114C908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6" y="2795016"/>
            <a:ext cx="3605784" cy="3605784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08277DE-AEE5-2FB3-82BC-E80B02B78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9252"/>
              </p:ext>
            </p:extLst>
          </p:nvPr>
        </p:nvGraphicFramePr>
        <p:xfrm>
          <a:off x="5569021" y="2475221"/>
          <a:ext cx="6498288" cy="377318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24572">
                  <a:extLst>
                    <a:ext uri="{9D8B030D-6E8A-4147-A177-3AD203B41FA5}">
                      <a16:colId xmlns:a16="http://schemas.microsoft.com/office/drawing/2014/main" val="1285997797"/>
                    </a:ext>
                  </a:extLst>
                </a:gridCol>
                <a:gridCol w="1624572">
                  <a:extLst>
                    <a:ext uri="{9D8B030D-6E8A-4147-A177-3AD203B41FA5}">
                      <a16:colId xmlns:a16="http://schemas.microsoft.com/office/drawing/2014/main" val="1802315843"/>
                    </a:ext>
                  </a:extLst>
                </a:gridCol>
                <a:gridCol w="1624572">
                  <a:extLst>
                    <a:ext uri="{9D8B030D-6E8A-4147-A177-3AD203B41FA5}">
                      <a16:colId xmlns:a16="http://schemas.microsoft.com/office/drawing/2014/main" val="559698535"/>
                    </a:ext>
                  </a:extLst>
                </a:gridCol>
                <a:gridCol w="1624572">
                  <a:extLst>
                    <a:ext uri="{9D8B030D-6E8A-4147-A177-3AD203B41FA5}">
                      <a16:colId xmlns:a16="http://schemas.microsoft.com/office/drawing/2014/main" val="3627765024"/>
                    </a:ext>
                  </a:extLst>
                </a:gridCol>
              </a:tblGrid>
              <a:tr h="2041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000" kern="0">
                          <a:effectLst/>
                        </a:rPr>
                        <a:t>04.12.2025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03.03.2026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18865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000" kern="0">
                          <a:effectLst/>
                        </a:rPr>
                        <a:t>Горизонт, см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000" kern="0">
                          <a:effectLst/>
                        </a:rPr>
                        <a:t>Запас вологи</a:t>
                      </a:r>
                      <a:r>
                        <a:rPr lang="uk-UA" sz="1000" kern="0">
                          <a:effectLst/>
                        </a:rPr>
                        <a:t>, мм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000" kern="0">
                          <a:effectLst/>
                        </a:rPr>
                        <a:t>Горизонт, см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000" kern="0">
                          <a:effectLst/>
                        </a:rPr>
                        <a:t>Запас вологи</a:t>
                      </a:r>
                      <a:r>
                        <a:rPr lang="uk-UA" sz="1000" kern="0">
                          <a:effectLst/>
                        </a:rPr>
                        <a:t>, мм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2566243145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18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21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1134428160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20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12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20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21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2251031832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30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12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30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16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4272609280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40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13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40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11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2299696022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50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11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50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11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4023797148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60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60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11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1761880897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70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70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11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219553366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80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2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80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11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4158553595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90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2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90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11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3953390678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100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2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100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2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3477698620"/>
                  </a:ext>
                </a:extLst>
              </a:tr>
              <a:tr h="20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Сума опадів 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92 мм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Сума опадів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>
                          <a:effectLst/>
                        </a:rPr>
                        <a:t>126 мм</a:t>
                      </a:r>
                      <a:endParaRPr lang="ru-UA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extLst>
                  <a:ext uri="{0D108BD9-81ED-4DB2-BD59-A6C34878D82A}">
                    <a16:rowId xmlns:a16="http://schemas.microsoft.com/office/drawing/2014/main" val="471710630"/>
                  </a:ext>
                </a:extLst>
              </a:tr>
              <a:tr h="111870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 dirty="0">
                          <a:effectLst/>
                        </a:rPr>
                        <a:t>Випало опадів 157мм до 04.12.2025</a:t>
                      </a:r>
                      <a:endParaRPr lang="ru-UA" sz="10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 dirty="0">
                          <a:effectLst/>
                        </a:rPr>
                        <a:t>Випало від 04.12. до 07.01.2026 – 33 мм. </a:t>
                      </a:r>
                      <a:endParaRPr lang="ru-UA" sz="10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 dirty="0">
                          <a:effectLst/>
                        </a:rPr>
                        <a:t>Після 07.01.2026 на мерзлу землю – 82 мм.</a:t>
                      </a:r>
                      <a:endParaRPr lang="ru-UA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 dirty="0">
                          <a:effectLst/>
                        </a:rPr>
                        <a:t> </a:t>
                      </a:r>
                      <a:endParaRPr lang="ru-UA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84" marR="57084" marT="0" marB="0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29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191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C524A6E6C840479CED072A9D62D3BB" ma:contentTypeVersion="15" ma:contentTypeDescription="Create a new document." ma:contentTypeScope="" ma:versionID="5eafffd9f864e0e9b8eb69d7c1e26aa9">
  <xsd:schema xmlns:xsd="http://www.w3.org/2001/XMLSchema" xmlns:xs="http://www.w3.org/2001/XMLSchema" xmlns:p="http://schemas.microsoft.com/office/2006/metadata/properties" xmlns:ns2="1abed0d3-f1cc-49b8-bcd0-0eae97159ed0" xmlns:ns3="9fbc9d56-a17b-42f1-976b-8e43a0751baf" targetNamespace="http://schemas.microsoft.com/office/2006/metadata/properties" ma:root="true" ma:fieldsID="55e9e3f19bf4cbb68b783c5a184d05ad" ns2:_="" ns3:_="">
    <xsd:import namespace="1abed0d3-f1cc-49b8-bcd0-0eae97159ed0"/>
    <xsd:import namespace="9fbc9d56-a17b-42f1-976b-8e43a0751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ed0d3-f1cc-49b8-bcd0-0eae97159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cc4dc2-1d7d-4ba2-9bc5-748c4ad50a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c9d56-a17b-42f1-976b-8e43a0751b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66d28ae-b42d-4479-a546-61af40358eda}" ma:internalName="TaxCatchAll" ma:showField="CatchAllData" ma:web="9fbc9d56-a17b-42f1-976b-8e43a0751b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 xmlns="1abed0d3-f1cc-49b8-bcd0-0eae97159ed0" xsi:nil="true"/>
    <TaxCatchAll xmlns="9fbc9d56-a17b-42f1-976b-8e43a0751baf" xsi:nil="true"/>
    <lcf76f155ced4ddcb4097134ff3c332f xmlns="1abed0d3-f1cc-49b8-bcd0-0eae97159e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8A0B1F-27C7-49E2-826D-91207618A52F}"/>
</file>

<file path=customXml/itemProps2.xml><?xml version="1.0" encoding="utf-8"?>
<ds:datastoreItem xmlns:ds="http://schemas.openxmlformats.org/officeDocument/2006/customXml" ds:itemID="{3BBA71B1-B015-41B0-917C-379ED5847F83}"/>
</file>

<file path=customXml/itemProps3.xml><?xml version="1.0" encoding="utf-8"?>
<ds:datastoreItem xmlns:ds="http://schemas.openxmlformats.org/officeDocument/2006/customXml" ds:itemID="{EF961EBF-93C0-402F-A737-4C9BD501B3A4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428</Words>
  <Application>Microsoft Office PowerPoint</Application>
  <PresentationFormat>Широкоэкранный</PresentationFormat>
  <Paragraphs>133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Тема Office</vt:lpstr>
      <vt:lpstr>Аналіз вологозапасів у грунті після зими 2025-2026 рр.</vt:lpstr>
      <vt:lpstr>Середньорічні температури Харків, Київ, Херсон 1896-2024рр. </vt:lpstr>
      <vt:lpstr>Річна кількість опадів Харків, Київ, Херсон 1896-2024рр. </vt:lpstr>
      <vt:lpstr>Динаміка зміни середньомісячної температури повітря у січні та липні за даними агрометеорологічної станції Херсон (1882-2025 рр.)</vt:lpstr>
      <vt:lpstr>Розподіл висоти снігового покриву 10.02 та 15.02 2026р.</vt:lpstr>
      <vt:lpstr>Характеристика погодних умов осінньо-зимового періоду  2025-2026 рр.</vt:lpstr>
      <vt:lpstr>Вологозабезпеченость грунту на період  з грудня 2025р по березень 2026р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вологозапасів у грунті після зими 2025-2026 рр.</dc:title>
  <dc:creator>annakotula@ukr.net</dc:creator>
  <cp:lastModifiedBy>User</cp:lastModifiedBy>
  <cp:revision>2</cp:revision>
  <dcterms:created xsi:type="dcterms:W3CDTF">2026-03-09T13:01:14Z</dcterms:created>
  <dcterms:modified xsi:type="dcterms:W3CDTF">2026-03-09T16:39:34Z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0x0101002FC524A6E6C840479CED072A9D62D3BB</vt:lpwstr>
  </property>
</Properties>
</file>