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drawings/drawing1.xml" ContentType="application/vnd.openxmlformats-officedocument.drawingml.chartshap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2.xml" ContentType="application/vnd.ms-office.chartstyle+xml"/>
  <Override PartName="/ppt/charts/chart3.xml" ContentType="application/vnd.openxmlformats-officedocument.drawingml.chart+xml"/>
  <Override PartName="/ppt/charts/chart7.xml" ContentType="application/vnd.openxmlformats-officedocument.drawingml.chart+xml"/>
  <Override PartName="/ppt/charts/colors2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74" r:id="rId3"/>
    <p:sldId id="270" r:id="rId4"/>
    <p:sldId id="285" r:id="rId5"/>
    <p:sldId id="321" r:id="rId6"/>
    <p:sldId id="280" r:id="rId7"/>
    <p:sldId id="275" r:id="rId8"/>
    <p:sldId id="279" r:id="rId9"/>
    <p:sldId id="322" r:id="rId10"/>
    <p:sldId id="323" r:id="rId11"/>
    <p:sldId id="282" r:id="rId1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77"/>
    <p:restoredTop sz="94668"/>
  </p:normalViewPr>
  <p:slideViewPr>
    <p:cSldViewPr snapToGrid="0">
      <p:cViewPr varScale="1">
        <p:scale>
          <a:sx n="39" d="100"/>
          <a:sy n="39" d="100"/>
        </p:scale>
        <p:origin x="60" y="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44;&#1083;&#1103;%20&#1044;&#1080;&#1089;&#1077;&#1088;&#1090;&#1072;&#1094;&#1080;&#1080;%201\&#1089;&#1090;&#1072;&#1090;&#1090;&#1110;\&#1089;&#1090;&#1072;&#1090;&#1090;&#1099;%20&#1087;&#1088;&#1086;%20&#1087;&#1096;&#1077;&#1085;&#1080;&#1094;&#1102;\&#1090;&#1077;&#1084;&#1087;&#1077;&#1088;&#1072;&#1090;&#1091;&#1088;&#1080;%20%20&#1075;&#1088;&#1072;&#1092;&#1110;&#1082;&#1080;%20&#1079;&#1080;&#1084;&#1072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&#1044;&#1083;&#1103;%20&#1044;&#1080;&#1089;&#1077;&#1088;&#1090;&#1072;&#1094;&#1080;&#1080;%201\&#1089;&#1090;&#1072;&#1090;&#1090;&#1110;\&#1089;&#1090;&#1072;&#1090;&#1090;&#1099;%20&#1087;&#1088;&#1086;%20&#1087;&#1096;&#1077;&#1085;&#1080;&#1094;&#1102;\&#1082;&#1086;&#1085;&#1092;&#1077;&#1088;&#1077;&#1085;&#1094;&#1080;&#1103;%20&#1053;&#1080;&#1082;&#1086;&#1083;&#1072;&#1077;&#1074;\&#1058;&#1077;&#1084;&#1087;&#1077;&#1088;&#1072;&#1090;&#1091;&#1088;&#1072;,%20&#1086;&#1089;&#1072;&#1076;&#1082;&#1080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'опади по периодам вегетации'!$AP$3</c:f>
              <c:strCache>
                <c:ptCount val="1"/>
                <c:pt idx="0">
                  <c:v>опади, мм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'опади по периодам вегетации'!$AO$4:$AO$16</c:f>
              <c:strCache>
                <c:ptCount val="13"/>
                <c:pt idx="0">
                  <c:v>1882-1895</c:v>
                </c:pt>
                <c:pt idx="1">
                  <c:v>1896-1905</c:v>
                </c:pt>
                <c:pt idx="2">
                  <c:v>1906-1915</c:v>
                </c:pt>
                <c:pt idx="3">
                  <c:v>1916-1925</c:v>
                </c:pt>
                <c:pt idx="4">
                  <c:v>1926-1935</c:v>
                </c:pt>
                <c:pt idx="5">
                  <c:v>1936-1945</c:v>
                </c:pt>
                <c:pt idx="6">
                  <c:v>1946-1955</c:v>
                </c:pt>
                <c:pt idx="7">
                  <c:v>1956-1965</c:v>
                </c:pt>
                <c:pt idx="8">
                  <c:v>1966-1975</c:v>
                </c:pt>
                <c:pt idx="9">
                  <c:v>1976-1985</c:v>
                </c:pt>
                <c:pt idx="10">
                  <c:v>1986-1995</c:v>
                </c:pt>
                <c:pt idx="11">
                  <c:v>1996-2005</c:v>
                </c:pt>
                <c:pt idx="12">
                  <c:v>2006-2015</c:v>
                </c:pt>
              </c:strCache>
            </c:strRef>
          </c:cat>
          <c:val>
            <c:numRef>
              <c:f>'опади по периодам вегетации'!$AP$4:$AP$16</c:f>
              <c:numCache>
                <c:formatCode>General</c:formatCode>
                <c:ptCount val="13"/>
                <c:pt idx="0">
                  <c:v>330</c:v>
                </c:pt>
                <c:pt idx="1">
                  <c:v>317.2</c:v>
                </c:pt>
                <c:pt idx="2">
                  <c:v>355.8</c:v>
                </c:pt>
                <c:pt idx="3">
                  <c:v>345.4</c:v>
                </c:pt>
                <c:pt idx="4">
                  <c:v>361.2</c:v>
                </c:pt>
                <c:pt idx="5">
                  <c:v>371.5</c:v>
                </c:pt>
                <c:pt idx="6">
                  <c:v>328.7</c:v>
                </c:pt>
                <c:pt idx="7">
                  <c:v>360.5</c:v>
                </c:pt>
                <c:pt idx="8">
                  <c:v>411.4</c:v>
                </c:pt>
                <c:pt idx="9">
                  <c:v>503.4</c:v>
                </c:pt>
                <c:pt idx="10">
                  <c:v>398.5</c:v>
                </c:pt>
                <c:pt idx="11">
                  <c:v>496.1</c:v>
                </c:pt>
                <c:pt idx="12">
                  <c:v>420.4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E9-4B1B-81B6-6CB52C2E1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4051584"/>
        <c:axId val="224053120"/>
      </c:lineChart>
      <c:lineChart>
        <c:grouping val="standard"/>
        <c:varyColors val="0"/>
        <c:ser>
          <c:idx val="1"/>
          <c:order val="1"/>
          <c:tx>
            <c:v>температура</c:v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'опади по периодам вегетации'!$AS$4:$AS$16</c:f>
              <c:numCache>
                <c:formatCode>General</c:formatCode>
                <c:ptCount val="13"/>
                <c:pt idx="0">
                  <c:v>10.4</c:v>
                </c:pt>
                <c:pt idx="1">
                  <c:v>10.5</c:v>
                </c:pt>
                <c:pt idx="2">
                  <c:v>9.8000000000000007</c:v>
                </c:pt>
                <c:pt idx="3">
                  <c:v>10.1</c:v>
                </c:pt>
                <c:pt idx="4">
                  <c:v>9.7000000000000011</c:v>
                </c:pt>
                <c:pt idx="5">
                  <c:v>9.8000000000000007</c:v>
                </c:pt>
                <c:pt idx="6">
                  <c:v>9.9</c:v>
                </c:pt>
                <c:pt idx="7">
                  <c:v>9.9</c:v>
                </c:pt>
                <c:pt idx="8">
                  <c:v>10.1</c:v>
                </c:pt>
                <c:pt idx="9">
                  <c:v>9.4</c:v>
                </c:pt>
                <c:pt idx="10">
                  <c:v>9.9</c:v>
                </c:pt>
                <c:pt idx="11">
                  <c:v>10.6</c:v>
                </c:pt>
                <c:pt idx="12">
                  <c:v>11.3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2E9-4B1B-81B6-6CB52C2E1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4736384"/>
        <c:axId val="224054656"/>
      </c:lineChart>
      <c:catAx>
        <c:axId val="2240515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4053120"/>
        <c:crosses val="autoZero"/>
        <c:auto val="1"/>
        <c:lblAlgn val="ctr"/>
        <c:lblOffset val="100"/>
        <c:noMultiLvlLbl val="0"/>
      </c:catAx>
      <c:valAx>
        <c:axId val="224053120"/>
        <c:scaling>
          <c:orientation val="minMax"/>
          <c:max val="700"/>
          <c:min val="25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24051584"/>
        <c:crosses val="autoZero"/>
        <c:crossBetween val="between"/>
      </c:valAx>
      <c:valAx>
        <c:axId val="224054656"/>
        <c:scaling>
          <c:orientation val="minMax"/>
          <c:max val="12"/>
          <c:min val="5"/>
        </c:scaling>
        <c:delete val="0"/>
        <c:axPos val="r"/>
        <c:numFmt formatCode="General" sourceLinked="1"/>
        <c:majorTickMark val="out"/>
        <c:minorTickMark val="none"/>
        <c:tickLblPos val="nextTo"/>
        <c:crossAx val="224736384"/>
        <c:crosses val="max"/>
        <c:crossBetween val="between"/>
      </c:valAx>
      <c:catAx>
        <c:axId val="224736384"/>
        <c:scaling>
          <c:orientation val="minMax"/>
        </c:scaling>
        <c:delete val="1"/>
        <c:axPos val="b"/>
        <c:majorTickMark val="out"/>
        <c:minorTickMark val="none"/>
        <c:tickLblPos val="none"/>
        <c:crossAx val="22405465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dTable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січень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1.3730902397557004E-2"/>
          <c:y val="3.810817005155240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282710516411636"/>
          <c:y val="0.1449011999171172"/>
          <c:w val="0.86717289483588367"/>
          <c:h val="0.687441369826887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Лист1!$K$2</c:f>
              <c:strCache>
                <c:ptCount val="1"/>
                <c:pt idx="0">
                  <c:v>температура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strRef>
              <c:f>Лист1!$J$3:$J$15</c:f>
              <c:strCache>
                <c:ptCount val="13"/>
                <c:pt idx="0">
                  <c:v>1882-1895</c:v>
                </c:pt>
                <c:pt idx="1">
                  <c:v>1896-1905</c:v>
                </c:pt>
                <c:pt idx="2">
                  <c:v>1906-1915</c:v>
                </c:pt>
                <c:pt idx="3">
                  <c:v>1916-1925</c:v>
                </c:pt>
                <c:pt idx="4">
                  <c:v>1926-1935</c:v>
                </c:pt>
                <c:pt idx="5">
                  <c:v>1936-1945</c:v>
                </c:pt>
                <c:pt idx="6">
                  <c:v>1946-1955</c:v>
                </c:pt>
                <c:pt idx="7">
                  <c:v>1956-1965</c:v>
                </c:pt>
                <c:pt idx="8">
                  <c:v>1966-1975</c:v>
                </c:pt>
                <c:pt idx="9">
                  <c:v>1976-1985</c:v>
                </c:pt>
                <c:pt idx="10">
                  <c:v>1986-1995</c:v>
                </c:pt>
                <c:pt idx="11">
                  <c:v>1996-2005</c:v>
                </c:pt>
                <c:pt idx="12">
                  <c:v>2006-2015</c:v>
                </c:pt>
              </c:strCache>
            </c:strRef>
          </c:cat>
          <c:val>
            <c:numRef>
              <c:f>Лист1!$K$3:$K$15</c:f>
              <c:numCache>
                <c:formatCode>General</c:formatCode>
                <c:ptCount val="13"/>
                <c:pt idx="0">
                  <c:v>-3.8</c:v>
                </c:pt>
                <c:pt idx="1">
                  <c:v>-3.1</c:v>
                </c:pt>
                <c:pt idx="2">
                  <c:v>-2.9</c:v>
                </c:pt>
                <c:pt idx="3">
                  <c:v>-1.7</c:v>
                </c:pt>
                <c:pt idx="4">
                  <c:v>-3.4</c:v>
                </c:pt>
                <c:pt idx="5">
                  <c:v>-3.9</c:v>
                </c:pt>
                <c:pt idx="6">
                  <c:v>-3.7</c:v>
                </c:pt>
                <c:pt idx="7">
                  <c:v>-2.4</c:v>
                </c:pt>
                <c:pt idx="8">
                  <c:v>-3.6</c:v>
                </c:pt>
                <c:pt idx="9">
                  <c:v>-2.4</c:v>
                </c:pt>
                <c:pt idx="10">
                  <c:v>-1.4</c:v>
                </c:pt>
                <c:pt idx="11">
                  <c:v>-1.8</c:v>
                </c:pt>
                <c:pt idx="12">
                  <c:v>-1.9000000000000001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0C-4B21-847A-6E24F98CF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0598400"/>
        <c:axId val="170599936"/>
      </c:barChart>
      <c:catAx>
        <c:axId val="1705984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0599936"/>
        <c:crosses val="autoZero"/>
        <c:auto val="1"/>
        <c:lblAlgn val="ctr"/>
        <c:lblOffset val="100"/>
        <c:noMultiLvlLbl val="0"/>
      </c:catAx>
      <c:valAx>
        <c:axId val="1705999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70598400"/>
        <c:crosses val="autoZero"/>
        <c:crossBetween val="between"/>
        <c:minorUnit val="0.2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dTable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липень</a:t>
            </a:r>
          </a:p>
        </c:rich>
      </c:tx>
      <c:layout>
        <c:manualLayout>
          <c:xMode val="edge"/>
          <c:yMode val="edge"/>
          <c:x val="1.4202777632928355E-2"/>
          <c:y val="1.89125295508274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951104621856042"/>
          <c:y val="4.6170398912901846E-2"/>
          <c:w val="0.86033442138061822"/>
          <c:h val="0.632300590085813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Лист1!$L$2</c:f>
              <c:strCache>
                <c:ptCount val="1"/>
                <c:pt idx="0">
                  <c:v>температура</c:v>
                </c:pt>
              </c:strCache>
            </c:strRef>
          </c:tx>
          <c:spPr>
            <a:ln w="9525">
              <a:solidFill>
                <a:schemeClr val="tx1"/>
              </a:solidFill>
            </a:ln>
          </c:spPr>
          <c:invertIfNegative val="0"/>
          <c:cat>
            <c:strRef>
              <c:f>Лист1!$K$3:$K$15</c:f>
              <c:strCache>
                <c:ptCount val="13"/>
                <c:pt idx="0">
                  <c:v>1882-1895</c:v>
                </c:pt>
                <c:pt idx="1">
                  <c:v>1896-1905</c:v>
                </c:pt>
                <c:pt idx="2">
                  <c:v>1906-1915</c:v>
                </c:pt>
                <c:pt idx="3">
                  <c:v>1916-1925</c:v>
                </c:pt>
                <c:pt idx="4">
                  <c:v>1926-1935</c:v>
                </c:pt>
                <c:pt idx="5">
                  <c:v>1936-1945</c:v>
                </c:pt>
                <c:pt idx="6">
                  <c:v>1946-1955</c:v>
                </c:pt>
                <c:pt idx="7">
                  <c:v>1956-1965</c:v>
                </c:pt>
                <c:pt idx="8">
                  <c:v>1966-1975</c:v>
                </c:pt>
                <c:pt idx="9">
                  <c:v>1976-1985</c:v>
                </c:pt>
                <c:pt idx="10">
                  <c:v>1986-1995</c:v>
                </c:pt>
                <c:pt idx="11">
                  <c:v>1996-2005</c:v>
                </c:pt>
                <c:pt idx="12">
                  <c:v>2006-2015</c:v>
                </c:pt>
              </c:strCache>
            </c:strRef>
          </c:cat>
          <c:val>
            <c:numRef>
              <c:f>Лист1!$L$3:$L$15</c:f>
              <c:numCache>
                <c:formatCode>General</c:formatCode>
                <c:ptCount val="13"/>
                <c:pt idx="0">
                  <c:v>24.6</c:v>
                </c:pt>
                <c:pt idx="1">
                  <c:v>23.9</c:v>
                </c:pt>
                <c:pt idx="2">
                  <c:v>22.7</c:v>
                </c:pt>
                <c:pt idx="3">
                  <c:v>23.2</c:v>
                </c:pt>
                <c:pt idx="4">
                  <c:v>23.3</c:v>
                </c:pt>
                <c:pt idx="5">
                  <c:v>23.4</c:v>
                </c:pt>
                <c:pt idx="6">
                  <c:v>22.9</c:v>
                </c:pt>
                <c:pt idx="7">
                  <c:v>22.8</c:v>
                </c:pt>
                <c:pt idx="8">
                  <c:v>22.5</c:v>
                </c:pt>
                <c:pt idx="9">
                  <c:v>20.9</c:v>
                </c:pt>
                <c:pt idx="10">
                  <c:v>22.6</c:v>
                </c:pt>
                <c:pt idx="11">
                  <c:v>23.6</c:v>
                </c:pt>
                <c:pt idx="12">
                  <c:v>24.3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50-4275-BEA3-23C9875FA9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481856"/>
        <c:axId val="159483392"/>
      </c:barChart>
      <c:catAx>
        <c:axId val="159481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59483392"/>
        <c:crosses val="autoZero"/>
        <c:auto val="1"/>
        <c:lblAlgn val="ctr"/>
        <c:lblOffset val="100"/>
        <c:noMultiLvlLbl val="0"/>
      </c:catAx>
      <c:valAx>
        <c:axId val="1594833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15948185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 b="1"/>
            </a:pPr>
            <a:endParaRPr lang="ru-RU"/>
          </a:p>
        </c:txPr>
      </c:dTable>
    </c:plotArea>
    <c:plotVisOnly val="1"/>
    <c:dispBlanksAs val="gap"/>
    <c:showDLblsOverMax val="0"/>
  </c:chart>
  <c:spPr>
    <a:ln w="12700">
      <a:solidFill>
        <a:schemeClr val="tx1"/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'[Діаграма у програмі Microsoft PowerPoint]річні температури і опади'!$R$3</c:f>
              <c:strCache>
                <c:ptCount val="1"/>
                <c:pt idx="0">
                  <c:v>Харьков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linear"/>
            <c:dispRSqr val="0"/>
            <c:dispEq val="1"/>
            <c:trendlineLbl>
              <c:layout>
                <c:manualLayout>
                  <c:x val="4.2292621626513274E-2"/>
                  <c:y val="-7.2898400482404882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</c:trendlineLbl>
          </c:trendline>
          <c:cat>
            <c:strRef>
              <c:f>'[Діаграма у програмі Microsoft PowerPoint]річні температури і опади'!$Q$4:$Q$16</c:f>
              <c:strCache>
                <c:ptCount val="13"/>
                <c:pt idx="0">
                  <c:v>1896-1905</c:v>
                </c:pt>
                <c:pt idx="1">
                  <c:v>1906-1915</c:v>
                </c:pt>
                <c:pt idx="2">
                  <c:v>1916-1925</c:v>
                </c:pt>
                <c:pt idx="3">
                  <c:v>1926-1935</c:v>
                </c:pt>
                <c:pt idx="4">
                  <c:v>1936-1945</c:v>
                </c:pt>
                <c:pt idx="5">
                  <c:v>1946-1955</c:v>
                </c:pt>
                <c:pt idx="6">
                  <c:v>1956-1965</c:v>
                </c:pt>
                <c:pt idx="7">
                  <c:v>1966-1975</c:v>
                </c:pt>
                <c:pt idx="8">
                  <c:v>1976-1985</c:v>
                </c:pt>
                <c:pt idx="9">
                  <c:v>1986-1995</c:v>
                </c:pt>
                <c:pt idx="10">
                  <c:v>1996-2005</c:v>
                </c:pt>
                <c:pt idx="11">
                  <c:v>2006-2015</c:v>
                </c:pt>
                <c:pt idx="12">
                  <c:v>2016-2020</c:v>
                </c:pt>
              </c:strCache>
            </c:strRef>
          </c:cat>
          <c:val>
            <c:numRef>
              <c:f>'[Діаграма у програмі Microsoft PowerPoint]річні температури і опади'!$R$4:$R$16</c:f>
              <c:numCache>
                <c:formatCode>General</c:formatCode>
                <c:ptCount val="13"/>
                <c:pt idx="0">
                  <c:v>520</c:v>
                </c:pt>
                <c:pt idx="1">
                  <c:v>606</c:v>
                </c:pt>
                <c:pt idx="2">
                  <c:v>547</c:v>
                </c:pt>
                <c:pt idx="3">
                  <c:v>576</c:v>
                </c:pt>
                <c:pt idx="4">
                  <c:v>503</c:v>
                </c:pt>
                <c:pt idx="5">
                  <c:v>525</c:v>
                </c:pt>
                <c:pt idx="6">
                  <c:v>495</c:v>
                </c:pt>
                <c:pt idx="7">
                  <c:v>522</c:v>
                </c:pt>
                <c:pt idx="8">
                  <c:v>534</c:v>
                </c:pt>
                <c:pt idx="9">
                  <c:v>530</c:v>
                </c:pt>
                <c:pt idx="10">
                  <c:v>533</c:v>
                </c:pt>
                <c:pt idx="11">
                  <c:v>513</c:v>
                </c:pt>
                <c:pt idx="12">
                  <c:v>525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22-4B95-99A8-A61B9E0FC9AF}"/>
            </c:ext>
          </c:extLst>
        </c:ser>
        <c:ser>
          <c:idx val="1"/>
          <c:order val="1"/>
          <c:tx>
            <c:strRef>
              <c:f>'[Діаграма у програмі Microsoft PowerPoint]річні температури і опади'!$S$3</c:f>
              <c:strCache>
                <c:ptCount val="1"/>
                <c:pt idx="0">
                  <c:v>Київ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2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trendline>
            <c:spPr>
              <a:ln w="19050" cap="rnd">
                <a:solidFill>
                  <a:schemeClr val="accent2"/>
                </a:solidFill>
              </a:ln>
              <a:effectLst/>
            </c:spPr>
            <c:trendlineType val="linear"/>
            <c:dispRSqr val="0"/>
            <c:dispEq val="1"/>
            <c:trendlineLbl>
              <c:layout>
                <c:manualLayout>
                  <c:x val="3.2816086993758833E-2"/>
                  <c:y val="-8.2960404906761098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</c:trendlineLbl>
          </c:trendline>
          <c:cat>
            <c:strRef>
              <c:f>'[Діаграма у програмі Microsoft PowerPoint]річні температури і опади'!$Q$4:$Q$16</c:f>
              <c:strCache>
                <c:ptCount val="13"/>
                <c:pt idx="0">
                  <c:v>1896-1905</c:v>
                </c:pt>
                <c:pt idx="1">
                  <c:v>1906-1915</c:v>
                </c:pt>
                <c:pt idx="2">
                  <c:v>1916-1925</c:v>
                </c:pt>
                <c:pt idx="3">
                  <c:v>1926-1935</c:v>
                </c:pt>
                <c:pt idx="4">
                  <c:v>1936-1945</c:v>
                </c:pt>
                <c:pt idx="5">
                  <c:v>1946-1955</c:v>
                </c:pt>
                <c:pt idx="6">
                  <c:v>1956-1965</c:v>
                </c:pt>
                <c:pt idx="7">
                  <c:v>1966-1975</c:v>
                </c:pt>
                <c:pt idx="8">
                  <c:v>1976-1985</c:v>
                </c:pt>
                <c:pt idx="9">
                  <c:v>1986-1995</c:v>
                </c:pt>
                <c:pt idx="10">
                  <c:v>1996-2005</c:v>
                </c:pt>
                <c:pt idx="11">
                  <c:v>2006-2015</c:v>
                </c:pt>
                <c:pt idx="12">
                  <c:v>2016-2020</c:v>
                </c:pt>
              </c:strCache>
            </c:strRef>
          </c:cat>
          <c:val>
            <c:numRef>
              <c:f>'[Діаграма у програмі Microsoft PowerPoint]річні температури і опади'!$S$4:$S$16</c:f>
              <c:numCache>
                <c:formatCode>General</c:formatCode>
                <c:ptCount val="13"/>
                <c:pt idx="0">
                  <c:v>631</c:v>
                </c:pt>
                <c:pt idx="1">
                  <c:v>652</c:v>
                </c:pt>
                <c:pt idx="2">
                  <c:v>692</c:v>
                </c:pt>
                <c:pt idx="3">
                  <c:v>719</c:v>
                </c:pt>
                <c:pt idx="4">
                  <c:v>647</c:v>
                </c:pt>
                <c:pt idx="5">
                  <c:v>622</c:v>
                </c:pt>
                <c:pt idx="6">
                  <c:v>626</c:v>
                </c:pt>
                <c:pt idx="7">
                  <c:v>697</c:v>
                </c:pt>
                <c:pt idx="8">
                  <c:v>634</c:v>
                </c:pt>
                <c:pt idx="9">
                  <c:v>619</c:v>
                </c:pt>
                <c:pt idx="10">
                  <c:v>636</c:v>
                </c:pt>
                <c:pt idx="11">
                  <c:v>618</c:v>
                </c:pt>
                <c:pt idx="12">
                  <c:v>600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22-4B95-99A8-A61B9E0FC9AF}"/>
            </c:ext>
          </c:extLst>
        </c:ser>
        <c:ser>
          <c:idx val="2"/>
          <c:order val="2"/>
          <c:tx>
            <c:strRef>
              <c:f>'[Діаграма у програмі Microsoft PowerPoint]річні температури і опади'!$T$3</c:f>
              <c:strCache>
                <c:ptCount val="1"/>
                <c:pt idx="0">
                  <c:v>Херсон</c:v>
                </c:pt>
              </c:strCache>
            </c:strRef>
          </c:tx>
          <c:spPr>
            <a:ln w="34925" cap="rnd">
              <a:solidFill>
                <a:srgbClr val="00B05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00B050"/>
              </a:solidFill>
              <a:ln w="9525">
                <a:solidFill>
                  <a:srgbClr val="00B050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trendline>
            <c:spPr>
              <a:ln w="19050" cap="rnd">
                <a:solidFill>
                  <a:schemeClr val="accent3"/>
                </a:solidFill>
              </a:ln>
              <a:effectLst/>
            </c:spPr>
            <c:trendlineType val="linear"/>
            <c:dispRSqr val="0"/>
            <c:dispEq val="1"/>
            <c:trendlineLbl>
              <c:layout>
                <c:manualLayout>
                  <c:x val="3.5437928242154228E-2"/>
                  <c:y val="-3.815231564590383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</c:trendlineLbl>
          </c:trendline>
          <c:cat>
            <c:strRef>
              <c:f>'[Діаграма у програмі Microsoft PowerPoint]річні температури і опади'!$Q$4:$Q$16</c:f>
              <c:strCache>
                <c:ptCount val="13"/>
                <c:pt idx="0">
                  <c:v>1896-1905</c:v>
                </c:pt>
                <c:pt idx="1">
                  <c:v>1906-1915</c:v>
                </c:pt>
                <c:pt idx="2">
                  <c:v>1916-1925</c:v>
                </c:pt>
                <c:pt idx="3">
                  <c:v>1926-1935</c:v>
                </c:pt>
                <c:pt idx="4">
                  <c:v>1936-1945</c:v>
                </c:pt>
                <c:pt idx="5">
                  <c:v>1946-1955</c:v>
                </c:pt>
                <c:pt idx="6">
                  <c:v>1956-1965</c:v>
                </c:pt>
                <c:pt idx="7">
                  <c:v>1966-1975</c:v>
                </c:pt>
                <c:pt idx="8">
                  <c:v>1976-1985</c:v>
                </c:pt>
                <c:pt idx="9">
                  <c:v>1986-1995</c:v>
                </c:pt>
                <c:pt idx="10">
                  <c:v>1996-2005</c:v>
                </c:pt>
                <c:pt idx="11">
                  <c:v>2006-2015</c:v>
                </c:pt>
                <c:pt idx="12">
                  <c:v>2016-2020</c:v>
                </c:pt>
              </c:strCache>
            </c:strRef>
          </c:cat>
          <c:val>
            <c:numRef>
              <c:f>'[Діаграма у програмі Microsoft PowerPoint]річні температури і опади'!$T$4:$T$16</c:f>
              <c:numCache>
                <c:formatCode>General</c:formatCode>
                <c:ptCount val="13"/>
                <c:pt idx="0">
                  <c:v>317</c:v>
                </c:pt>
                <c:pt idx="1">
                  <c:v>356</c:v>
                </c:pt>
                <c:pt idx="2">
                  <c:v>345</c:v>
                </c:pt>
                <c:pt idx="3">
                  <c:v>361</c:v>
                </c:pt>
                <c:pt idx="4">
                  <c:v>372</c:v>
                </c:pt>
                <c:pt idx="5">
                  <c:v>329</c:v>
                </c:pt>
                <c:pt idx="6">
                  <c:v>361</c:v>
                </c:pt>
                <c:pt idx="7">
                  <c:v>411</c:v>
                </c:pt>
                <c:pt idx="8">
                  <c:v>503</c:v>
                </c:pt>
                <c:pt idx="9">
                  <c:v>399</c:v>
                </c:pt>
                <c:pt idx="10">
                  <c:v>496</c:v>
                </c:pt>
                <c:pt idx="11">
                  <c:v>420</c:v>
                </c:pt>
                <c:pt idx="12">
                  <c:v>411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22-4B95-99A8-A61B9E0FC9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6081696"/>
        <c:axId val="1339105376"/>
      </c:lineChart>
      <c:catAx>
        <c:axId val="94608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39105376"/>
        <c:crosses val="autoZero"/>
        <c:auto val="1"/>
        <c:lblAlgn val="ctr"/>
        <c:lblOffset val="100"/>
        <c:noMultiLvlLbl val="0"/>
      </c:catAx>
      <c:valAx>
        <c:axId val="1339105376"/>
        <c:scaling>
          <c:orientation val="minMax"/>
          <c:min val="3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uk-UA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Опади в мм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946081696"/>
        <c:crosses val="autoZero"/>
        <c:crossBetween val="between"/>
        <c:majorUnit val="50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068620064359397E-2"/>
          <c:y val="0.11496600834731724"/>
          <c:w val="0.87786275987128082"/>
          <c:h val="0.69714233466718345"/>
        </c:manualLayout>
      </c:layout>
      <c:lineChart>
        <c:grouping val="standard"/>
        <c:varyColors val="0"/>
        <c:ser>
          <c:idx val="1"/>
          <c:order val="0"/>
          <c:tx>
            <c:v>температура 2006-2015</c:v>
          </c:tx>
          <c:dLbls>
            <c:delete val="1"/>
          </c:dLbls>
          <c:val>
            <c:numRef>
              <c:f>Лист5!$K$6:$K$41</c:f>
              <c:numCache>
                <c:formatCode>0.0</c:formatCode>
                <c:ptCount val="36"/>
                <c:pt idx="0" formatCode="0.00">
                  <c:v>-1.6600000000000001</c:v>
                </c:pt>
                <c:pt idx="1">
                  <c:v>-0.17999999999999985</c:v>
                </c:pt>
                <c:pt idx="2">
                  <c:v>-3.7600000000000002</c:v>
                </c:pt>
                <c:pt idx="3">
                  <c:v>-1.8</c:v>
                </c:pt>
                <c:pt idx="4">
                  <c:v>-1.4777777777777779</c:v>
                </c:pt>
                <c:pt idx="5">
                  <c:v>7.0000000000000062E-2</c:v>
                </c:pt>
                <c:pt idx="6">
                  <c:v>2.13</c:v>
                </c:pt>
                <c:pt idx="7">
                  <c:v>4.76</c:v>
                </c:pt>
                <c:pt idx="8">
                  <c:v>6.2799999999999994</c:v>
                </c:pt>
                <c:pt idx="9">
                  <c:v>8.7799999999999976</c:v>
                </c:pt>
                <c:pt idx="10">
                  <c:v>10.510000000000002</c:v>
                </c:pt>
                <c:pt idx="11">
                  <c:v>13.180000000000001</c:v>
                </c:pt>
                <c:pt idx="12">
                  <c:v>14.85</c:v>
                </c:pt>
                <c:pt idx="13">
                  <c:v>17.87</c:v>
                </c:pt>
                <c:pt idx="14">
                  <c:v>19.999999999999996</c:v>
                </c:pt>
                <c:pt idx="15">
                  <c:v>21.29</c:v>
                </c:pt>
                <c:pt idx="16">
                  <c:v>22.26</c:v>
                </c:pt>
                <c:pt idx="17">
                  <c:v>22.6</c:v>
                </c:pt>
                <c:pt idx="18">
                  <c:v>22.97</c:v>
                </c:pt>
                <c:pt idx="19">
                  <c:v>24.470000000000002</c:v>
                </c:pt>
                <c:pt idx="20">
                  <c:v>25.330000000000002</c:v>
                </c:pt>
                <c:pt idx="21">
                  <c:v>25.37</c:v>
                </c:pt>
                <c:pt idx="22">
                  <c:v>24.66</c:v>
                </c:pt>
                <c:pt idx="23">
                  <c:v>22.39</c:v>
                </c:pt>
                <c:pt idx="24">
                  <c:v>19.600000000000001</c:v>
                </c:pt>
                <c:pt idx="25">
                  <c:v>17.990000000000002</c:v>
                </c:pt>
                <c:pt idx="26">
                  <c:v>16.36</c:v>
                </c:pt>
                <c:pt idx="27">
                  <c:v>13.070000000000002</c:v>
                </c:pt>
                <c:pt idx="28">
                  <c:v>10.860000000000003</c:v>
                </c:pt>
                <c:pt idx="29">
                  <c:v>8.75</c:v>
                </c:pt>
                <c:pt idx="30">
                  <c:v>7.05</c:v>
                </c:pt>
                <c:pt idx="31">
                  <c:v>5.4899999999999993</c:v>
                </c:pt>
                <c:pt idx="32">
                  <c:v>4.6800000000000006</c:v>
                </c:pt>
                <c:pt idx="33">
                  <c:v>3.2500000000000009</c:v>
                </c:pt>
                <c:pt idx="34">
                  <c:v>9.0000000000000024E-2</c:v>
                </c:pt>
                <c:pt idx="35">
                  <c:v>0.26000000000000006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9D-4F0D-8439-B7E490052BF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0641664"/>
        <c:axId val="170643840"/>
      </c:lineChart>
      <c:lineChart>
        <c:grouping val="standard"/>
        <c:varyColors val="0"/>
        <c:ser>
          <c:idx val="5"/>
          <c:order val="1"/>
          <c:tx>
            <c:v>опади 2015-2018</c:v>
          </c:tx>
          <c:spPr>
            <a:ln>
              <a:solidFill>
                <a:schemeClr val="tx2"/>
              </a:solidFill>
            </a:ln>
          </c:spPr>
          <c:marker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marker>
          <c:val>
            <c:numRef>
              <c:f>Лист5!$F$5:$F$40</c:f>
              <c:numCache>
                <c:formatCode>0.0</c:formatCode>
                <c:ptCount val="36"/>
                <c:pt idx="0">
                  <c:v>12.8</c:v>
                </c:pt>
                <c:pt idx="1">
                  <c:v>16.600000000000001</c:v>
                </c:pt>
                <c:pt idx="2">
                  <c:v>10.199999999999999</c:v>
                </c:pt>
                <c:pt idx="3">
                  <c:v>17.399999999999999</c:v>
                </c:pt>
                <c:pt idx="4">
                  <c:v>9.1999999999999993</c:v>
                </c:pt>
                <c:pt idx="5">
                  <c:v>6.3</c:v>
                </c:pt>
                <c:pt idx="6">
                  <c:v>9.9</c:v>
                </c:pt>
                <c:pt idx="7">
                  <c:v>14</c:v>
                </c:pt>
                <c:pt idx="8">
                  <c:v>11.4</c:v>
                </c:pt>
                <c:pt idx="9">
                  <c:v>18.100000000000001</c:v>
                </c:pt>
                <c:pt idx="10">
                  <c:v>25.5</c:v>
                </c:pt>
                <c:pt idx="11">
                  <c:v>10.1</c:v>
                </c:pt>
                <c:pt idx="12">
                  <c:v>9.9</c:v>
                </c:pt>
                <c:pt idx="13">
                  <c:v>22</c:v>
                </c:pt>
                <c:pt idx="14">
                  <c:v>23.5</c:v>
                </c:pt>
                <c:pt idx="15">
                  <c:v>6.2</c:v>
                </c:pt>
                <c:pt idx="16">
                  <c:v>6.9</c:v>
                </c:pt>
                <c:pt idx="17">
                  <c:v>15.6</c:v>
                </c:pt>
                <c:pt idx="18">
                  <c:v>35.799999999999997</c:v>
                </c:pt>
                <c:pt idx="19">
                  <c:v>11.1</c:v>
                </c:pt>
                <c:pt idx="20">
                  <c:v>23.5</c:v>
                </c:pt>
                <c:pt idx="21">
                  <c:v>0.2</c:v>
                </c:pt>
                <c:pt idx="22">
                  <c:v>3.8</c:v>
                </c:pt>
                <c:pt idx="23">
                  <c:v>6.9</c:v>
                </c:pt>
                <c:pt idx="24">
                  <c:v>6.5</c:v>
                </c:pt>
                <c:pt idx="25">
                  <c:v>10.5</c:v>
                </c:pt>
                <c:pt idx="26">
                  <c:v>3.3</c:v>
                </c:pt>
                <c:pt idx="27">
                  <c:v>10.9</c:v>
                </c:pt>
                <c:pt idx="28">
                  <c:v>11.2</c:v>
                </c:pt>
                <c:pt idx="29">
                  <c:v>6.6</c:v>
                </c:pt>
                <c:pt idx="30">
                  <c:v>5</c:v>
                </c:pt>
                <c:pt idx="31">
                  <c:v>19.7</c:v>
                </c:pt>
                <c:pt idx="32">
                  <c:v>12.8</c:v>
                </c:pt>
                <c:pt idx="33">
                  <c:v>12.2</c:v>
                </c:pt>
                <c:pt idx="34">
                  <c:v>10</c:v>
                </c:pt>
                <c:pt idx="35">
                  <c:v>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9D-4F0D-8439-B7E490052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0646912"/>
        <c:axId val="170645376"/>
      </c:lineChart>
      <c:catAx>
        <c:axId val="170641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70643840"/>
        <c:crosses val="autoZero"/>
        <c:auto val="1"/>
        <c:lblAlgn val="ctr"/>
        <c:lblOffset val="100"/>
        <c:noMultiLvlLbl val="0"/>
      </c:catAx>
      <c:valAx>
        <c:axId val="170643840"/>
        <c:scaling>
          <c:orientation val="minMax"/>
          <c:max val="27"/>
          <c:min val="-4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170641664"/>
        <c:crosses val="autoZero"/>
        <c:crossBetween val="between"/>
      </c:valAx>
      <c:valAx>
        <c:axId val="170645376"/>
        <c:scaling>
          <c:orientation val="minMax"/>
          <c:max val="40"/>
        </c:scaling>
        <c:delete val="0"/>
        <c:axPos val="r"/>
        <c:numFmt formatCode="0.0" sourceLinked="1"/>
        <c:majorTickMark val="out"/>
        <c:minorTickMark val="none"/>
        <c:tickLblPos val="nextTo"/>
        <c:crossAx val="170646912"/>
        <c:crosses val="max"/>
        <c:crossBetween val="between"/>
      </c:valAx>
      <c:catAx>
        <c:axId val="170646912"/>
        <c:scaling>
          <c:orientation val="minMax"/>
        </c:scaling>
        <c:delete val="1"/>
        <c:axPos val="b"/>
        <c:majorTickMark val="out"/>
        <c:minorTickMark val="none"/>
        <c:tickLblPos val="none"/>
        <c:crossAx val="17064537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spPr>
    <a:ln w="9525">
      <a:solidFill>
        <a:schemeClr val="tx1"/>
      </a:solidFill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1882-1930; 1991-2020; 2020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1938669000935379"/>
          <c:y val="9.9156977772734065E-2"/>
          <c:w val="0.53032436360117696"/>
          <c:h val="0.77208887645353785"/>
        </c:manualLayout>
      </c:layout>
      <c:doughnutChart>
        <c:varyColors val="1"/>
        <c:ser>
          <c:idx val="0"/>
          <c:order val="0"/>
          <c:tx>
            <c:v>1882-1930</c:v>
          </c:tx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Лист3!$S$7:$S$10</c:f>
              <c:strCache>
                <c:ptCount val="4"/>
                <c:pt idx="0">
                  <c:v>зима</c:v>
                </c:pt>
                <c:pt idx="1">
                  <c:v>весна</c:v>
                </c:pt>
                <c:pt idx="2">
                  <c:v>літо</c:v>
                </c:pt>
                <c:pt idx="3">
                  <c:v>осінь</c:v>
                </c:pt>
              </c:strCache>
            </c:strRef>
          </c:cat>
          <c:val>
            <c:numRef>
              <c:f>Лист3!$T$7:$T$10</c:f>
              <c:numCache>
                <c:formatCode>General</c:formatCode>
                <c:ptCount val="4"/>
                <c:pt idx="0">
                  <c:v>131</c:v>
                </c:pt>
                <c:pt idx="1">
                  <c:v>76</c:v>
                </c:pt>
                <c:pt idx="2">
                  <c:v>88</c:v>
                </c:pt>
                <c:pt idx="3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2B-4B0B-8AD4-774BA96A8446}"/>
            </c:ext>
          </c:extLst>
        </c:ser>
        <c:ser>
          <c:idx val="1"/>
          <c:order val="1"/>
          <c:tx>
            <c:v>1991-2020</c:v>
          </c:tx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Лист3!$S$7:$S$10</c:f>
              <c:strCache>
                <c:ptCount val="4"/>
                <c:pt idx="0">
                  <c:v>зима</c:v>
                </c:pt>
                <c:pt idx="1">
                  <c:v>весна</c:v>
                </c:pt>
                <c:pt idx="2">
                  <c:v>літо</c:v>
                </c:pt>
                <c:pt idx="3">
                  <c:v>осінь</c:v>
                </c:pt>
              </c:strCache>
            </c:strRef>
          </c:cat>
          <c:val>
            <c:numRef>
              <c:f>Лист3!$U$7:$U$10</c:f>
              <c:numCache>
                <c:formatCode>General</c:formatCode>
                <c:ptCount val="4"/>
                <c:pt idx="0">
                  <c:v>59</c:v>
                </c:pt>
                <c:pt idx="1">
                  <c:v>84</c:v>
                </c:pt>
                <c:pt idx="2">
                  <c:v>141</c:v>
                </c:pt>
                <c:pt idx="3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2B-4B0B-8AD4-774BA96A8446}"/>
            </c:ext>
          </c:extLst>
        </c:ser>
        <c:ser>
          <c:idx val="3"/>
          <c:order val="2"/>
          <c:tx>
            <c:v>2020</c:v>
          </c:tx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Лист3!$S$7:$S$10</c:f>
              <c:strCache>
                <c:ptCount val="4"/>
                <c:pt idx="0">
                  <c:v>зима</c:v>
                </c:pt>
                <c:pt idx="1">
                  <c:v>весна</c:v>
                </c:pt>
                <c:pt idx="2">
                  <c:v>літо</c:v>
                </c:pt>
                <c:pt idx="3">
                  <c:v>осінь</c:v>
                </c:pt>
              </c:strCache>
            </c:strRef>
          </c:cat>
          <c:val>
            <c:numRef>
              <c:f>Лист3!$W$7:$W$10</c:f>
              <c:numCache>
                <c:formatCode>General</c:formatCode>
                <c:ptCount val="4"/>
                <c:pt idx="0">
                  <c:v>12</c:v>
                </c:pt>
                <c:pt idx="1">
                  <c:v>124</c:v>
                </c:pt>
                <c:pt idx="2">
                  <c:v>140</c:v>
                </c:pt>
                <c:pt idx="3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02B-4B0B-8AD4-774BA96A84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86190501682608733"/>
          <c:y val="0.20461374044236838"/>
          <c:w val="0.12102698714479754"/>
          <c:h val="0.4740999025044235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014982409774117"/>
          <c:y val="9.3833392465911339E-2"/>
          <c:w val="0.36876351377253908"/>
          <c:h val="0.77686298682562971"/>
        </c:manualLayout>
      </c:layout>
      <c:doughnutChart>
        <c:varyColors val="1"/>
        <c:ser>
          <c:idx val="0"/>
          <c:order val="0"/>
          <c:spPr>
            <a:effectLst/>
          </c:spPr>
          <c:dPt>
            <c:idx val="0"/>
            <c:bubble3D val="0"/>
            <c:spPr>
              <a:solidFill>
                <a:srgbClr val="C0504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5F9-4AC2-AA9E-A9E5B767A719}"/>
              </c:ext>
            </c:extLst>
          </c:dPt>
          <c:dPt>
            <c:idx val="1"/>
            <c:bubble3D val="0"/>
            <c:spPr>
              <a:solidFill>
                <a:srgbClr val="9BBB5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5F9-4AC2-AA9E-A9E5B767A719}"/>
              </c:ext>
            </c:extLst>
          </c:dPt>
          <c:dPt>
            <c:idx val="2"/>
            <c:bubble3D val="0"/>
            <c:spPr>
              <a:solidFill>
                <a:srgbClr val="8064A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5F9-4AC2-AA9E-A9E5B767A71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ln>
                      <a:noFill/>
                    </a:ln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Аркуш1!$B$3:$D$3</c:f>
              <c:strCache>
                <c:ptCount val="3"/>
                <c:pt idx="0">
                  <c:v>весна </c:v>
                </c:pt>
                <c:pt idx="1">
                  <c:v>літо</c:v>
                </c:pt>
                <c:pt idx="2">
                  <c:v>осінь</c:v>
                </c:pt>
              </c:strCache>
            </c:strRef>
          </c:cat>
          <c:val>
            <c:numRef>
              <c:f>Аркуш1!$B$4:$D$4</c:f>
              <c:numCache>
                <c:formatCode>0%</c:formatCode>
                <c:ptCount val="3"/>
                <c:pt idx="0">
                  <c:v>0.36</c:v>
                </c:pt>
                <c:pt idx="1">
                  <c:v>0.4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5F9-4AC2-AA9E-A9E5B767A71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5.1276237483940765E-2"/>
          <c:y val="0.3958811628455976"/>
          <c:w val="0.1771391030699096"/>
          <c:h val="0.206410374109042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ln>
                <a:noFill/>
              </a:ln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n>
            <a:noFill/>
          </a:ln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0.82014</cdr:x>
      <cdr:y>0.77078</cdr:y>
    </cdr:from>
    <cdr:to>
      <cdr:x>0.93186</cdr:x>
      <cdr:y>0.81257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7382080" y="4202152"/>
          <a:ext cx="1005592" cy="227831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/>
        </a:solidFill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endParaRPr lang="ru-RU" dirty="0"/>
        </a:p>
      </cdr:txBody>
    </cdr:sp>
  </cdr:relSizeAnchor>
  <cdr:relSizeAnchor xmlns:cdr="http://schemas.openxmlformats.org/drawingml/2006/chartDrawing">
    <cdr:from>
      <cdr:x>0.10744</cdr:x>
      <cdr:y>0.9353</cdr:y>
    </cdr:from>
    <cdr:to>
      <cdr:x>0.92562</cdr:x>
      <cdr:y>0.98706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36104" y="5204420"/>
          <a:ext cx="712879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0.07438</cdr:x>
      <cdr:y>0.0441</cdr:y>
    </cdr:from>
    <cdr:to>
      <cdr:x>0.94214</cdr:x>
      <cdr:y>0.09586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48072" y="235868"/>
          <a:ext cx="7560766" cy="2768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dirty="0"/>
            <a:t> </a:t>
          </a:r>
          <a:r>
            <a:rPr lang="ru-RU" sz="1600" dirty="0">
              <a:solidFill>
                <a:srgbClr val="00B0F0"/>
              </a:solidFill>
            </a:rPr>
            <a:t>-------------</a:t>
          </a:r>
          <a:r>
            <a:rPr lang="ru-RU" sz="1600" dirty="0"/>
            <a:t>  </a:t>
          </a:r>
          <a:r>
            <a:rPr lang="ru-RU" sz="1600" dirty="0" err="1"/>
            <a:t>опа</a:t>
          </a:r>
          <a:r>
            <a:rPr lang="uk-UA" sz="1600" dirty="0" err="1"/>
            <a:t>ди</a:t>
          </a:r>
          <a:r>
            <a:rPr lang="uk-UA" sz="1600" dirty="0"/>
            <a:t>  2000-2024		</a:t>
          </a:r>
          <a:r>
            <a:rPr lang="uk-UA" sz="1600" dirty="0">
              <a:solidFill>
                <a:srgbClr val="C00000"/>
              </a:solidFill>
            </a:rPr>
            <a:t>---------------</a:t>
          </a:r>
          <a:r>
            <a:rPr lang="uk-UA" sz="1600" dirty="0"/>
            <a:t>- температура 2000-2024</a:t>
          </a:r>
          <a:endParaRPr lang="ru-RU" sz="1600" dirty="0"/>
        </a:p>
      </cdr:txBody>
    </cdr:sp>
  </cdr:relSizeAnchor>
  <cdr:relSizeAnchor xmlns:cdr="http://schemas.openxmlformats.org/drawingml/2006/chartDrawing">
    <cdr:from>
      <cdr:x>0.23488</cdr:x>
      <cdr:y>0.57481</cdr:y>
    </cdr:from>
    <cdr:to>
      <cdr:x>0.23488</cdr:x>
      <cdr:y>0.7442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093F100F-9780-A09E-1DF7-68323C8D3886}"/>
            </a:ext>
          </a:extLst>
        </cdr:cNvPr>
        <cdr:cNvCxnSpPr/>
      </cdr:nvCxnSpPr>
      <cdr:spPr>
        <a:xfrm xmlns:a="http://schemas.openxmlformats.org/drawingml/2006/main">
          <a:off x="2046532" y="3074324"/>
          <a:ext cx="0" cy="905960"/>
        </a:xfrm>
        <a:prstGeom xmlns:a="http://schemas.openxmlformats.org/drawingml/2006/main" prst="straightConnector1">
          <a:avLst/>
        </a:prstGeom>
        <a:ln xmlns:a="http://schemas.openxmlformats.org/drawingml/2006/main" w="57150">
          <a:solidFill>
            <a:srgbClr val="00B05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0.81818</cdr:x>
      <cdr:y>0.57481</cdr:y>
    </cdr:from>
    <cdr:to>
      <cdr:x>0.81818</cdr:x>
      <cdr:y>0.73073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A5FFE038-A9B4-7222-3B0E-0ACDDD3E7688}"/>
            </a:ext>
          </a:extLst>
        </cdr:cNvPr>
        <cdr:cNvCxnSpPr/>
      </cdr:nvCxnSpPr>
      <cdr:spPr>
        <a:xfrm xmlns:a="http://schemas.openxmlformats.org/drawingml/2006/main">
          <a:off x="7128792" y="3074324"/>
          <a:ext cx="0" cy="833952"/>
        </a:xfrm>
        <a:prstGeom xmlns:a="http://schemas.openxmlformats.org/drawingml/2006/main" prst="straightConnector1">
          <a:avLst/>
        </a:prstGeom>
        <a:ln xmlns:a="http://schemas.openxmlformats.org/drawingml/2006/main" w="57150">
          <a:solidFill>
            <a:srgbClr val="00B05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0.23488</cdr:x>
      <cdr:y>0.58264</cdr:y>
    </cdr:from>
    <cdr:to>
      <cdr:x>0.81818</cdr:x>
      <cdr:y>0.58264</cdr:y>
    </cdr:to>
    <cdr:cxnSp macro="">
      <cdr:nvCxnSpPr>
        <cdr:cNvPr id="11" name="Прямая со стрелкой 10">
          <a:extLst xmlns:a="http://schemas.openxmlformats.org/drawingml/2006/main">
            <a:ext uri="{FF2B5EF4-FFF2-40B4-BE49-F238E27FC236}">
              <a16:creationId xmlns:a16="http://schemas.microsoft.com/office/drawing/2014/main" id="{02453003-2544-17AC-B849-563588D0EECB}"/>
            </a:ext>
          </a:extLst>
        </cdr:cNvPr>
        <cdr:cNvCxnSpPr/>
      </cdr:nvCxnSpPr>
      <cdr:spPr>
        <a:xfrm xmlns:a="http://schemas.openxmlformats.org/drawingml/2006/main">
          <a:off x="2046532" y="3116188"/>
          <a:ext cx="5082260" cy="0"/>
        </a:xfrm>
        <a:prstGeom xmlns:a="http://schemas.openxmlformats.org/drawingml/2006/main" prst="straightConnector1">
          <a:avLst/>
        </a:prstGeom>
        <a:ln xmlns:a="http://schemas.openxmlformats.org/drawingml/2006/main" w="57150">
          <a:solidFill>
            <a:srgbClr val="00B050"/>
          </a:solidFill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0.44628</cdr:x>
      <cdr:y>0.46146</cdr:y>
    </cdr:from>
    <cdr:to>
      <cdr:x>0.55372</cdr:x>
      <cdr:y>0.55571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3888432" y="2468116"/>
          <a:ext cx="936104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0.44628</cdr:x>
      <cdr:y>0.448</cdr:y>
    </cdr:from>
    <cdr:to>
      <cdr:x>0.66116</cdr:x>
      <cdr:y>0.55571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3888432" y="2396108"/>
          <a:ext cx="1872208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25 декад</a:t>
          </a:r>
          <a:endParaRPr lang="ru-RU" sz="28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0.05861</cdr:x>
      <cdr:y>0.76696</cdr:y>
    </cdr:from>
    <cdr:to>
      <cdr:x>0.22807</cdr:x>
      <cdr:y>0.81257</cdr:y>
    </cdr:to>
    <cdr:sp macro="" textlink="">
      <cdr:nvSpPr>
        <cdr:cNvPr id="14" name="Прямоугольник 13"/>
        <cdr:cNvSpPr/>
      </cdr:nvSpPr>
      <cdr:spPr>
        <a:xfrm xmlns:a="http://schemas.openxmlformats.org/drawingml/2006/main">
          <a:off x="527555" y="4181326"/>
          <a:ext cx="1525309" cy="248657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/>
        </a:solidFill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9D571-54B9-BA4B-8F43-1558B54FBB48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10F90-5483-4342-AEF6-33DDF2A0F4D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21390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0F90-5483-4342-AEF6-33DDF2A0F4DA}" type="slidenum">
              <a:rPr lang="ru-UA" smtClean="0"/>
              <a:t>9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31939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506B9-80B0-3F2E-358D-68FE5D8C2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E4FD75-E31D-7609-0DA0-2C4CEE8B7A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9823F8-03F5-1F9F-3523-5ED3E47CC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F2C2D-59A6-C95C-4D86-681AF9D69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AB13EA-EC4C-931E-752E-7C9469A8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67917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BC172E-6BA6-3F29-22A5-38C5DB26B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22E376F-34F7-43A9-5419-938B8CBBA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77BC4A-E482-AC9D-CA70-FBF67B655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17E727-6E5D-B7BB-3D8E-01DEE8447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8F7051-1DF1-7BE8-DC4A-0A300EF57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38547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149C474-7807-C851-8B21-7145B5E071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1AF0974-F48D-84E9-E170-D3F758F05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45C672-89ED-5F17-9B3E-39446ACB0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113669-00B1-D0A3-62C1-78728E772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60098-F68F-D0DF-1CD3-FFD948A2B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12095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26E6C0-3900-10F1-8EEC-36CB00621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245239-47D8-12DC-63EB-6047BDF84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C94336-9AA7-C4C6-2E4C-D6B9EB63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2A4718-E3CB-59E5-34F6-C55FA0B72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67512E-4EB2-705C-45FF-B17BFF65D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622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9170D1-3E03-67D8-CC99-BB86A9BDD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0B761F-1144-E269-2361-E0D8FD42E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A48192-F628-9CF3-CB8C-EE45A9B1D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9CE162-7752-93CA-5075-774D95D5C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3540FD-9009-ED9E-2C05-3D7A9C1AF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265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D3F19E-6758-986D-71BF-DA477614B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3E7C22-7537-2F9F-3F26-10D67A070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79AD8C7-66CC-0E73-2360-8B41209855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F1C9C4-6E23-6CFE-5633-5EFA441F2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3CCD72-C393-3F02-B8FD-3E4121BD8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668282B-B76D-BA05-E4E0-11423B1A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0580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37C13-A8C5-57D8-E3A6-5B4902529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380BCA-2350-F9CA-0EA9-90637F80B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7D9B5C-375A-CCC8-5B88-646DE03B5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8E64A40-25B9-B1D3-1C8D-6873316BCE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A4FD92-EEE2-F250-723F-BB03FC204E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A777877-D436-106B-168C-A97DD61EF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9D13E4B-5CC5-E110-2DCF-796FD7C0A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F586A9-9B3D-1B16-5EB7-62CD58A95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7136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7CDBD6-3F69-74C5-FBF7-704AF2572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E89FEFE-DDE7-1A31-5640-32A3A5BE3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E5FF73E-BDDA-E6BE-008D-34054DB5A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0A931DE-A625-292A-5308-FC0564226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70744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E34E5E7-AAF5-B14C-84E9-B81C543E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93E226-ADB1-3032-B6DC-E126ABD0E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084A8D8-8AF5-67E6-086B-106B59D51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0882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0FA8FE-480B-0070-0818-A3976979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61B3FD-2863-A798-71FA-D192D5382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A53317-0E52-09E5-92B3-53DF66F56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DAE3C8-88A3-DC45-216A-F118C8AB6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60AE32-7E1C-F17F-00D8-8CB7BD87B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066573-2081-C1E7-7826-64290B6B0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3653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C8CED6-7145-D837-618D-0D4D7521D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BC659D5-DFE5-FFA6-C9C3-582CC5B8AA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977B9E-2903-0FE0-07EF-F5C35CFC0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B1C8D7-C2F9-F1F2-337E-7B5E5BA02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0127B5-8DF3-F241-9C7A-770689374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C02605B-6049-F210-56C5-4A04734AF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7209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0A6F26-A34C-14D2-7C85-60605944A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9F82694-0638-CA22-0248-F39D42DDB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31F71F-AF5C-1360-4A3E-4A33BD005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B295B7-BBAC-424B-8BE1-43CA57730323}" type="datetimeFigureOut">
              <a:rPr lang="ru-UA" smtClean="0"/>
              <a:t>03/09/2026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1A296-F17E-3E84-3DA2-392B2005E4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A3E711-EBC9-597E-9A3F-49A937ADF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914651-E968-EE4A-9D7F-5D728541256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6221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E41CF9-E7EF-FEB1-6D86-CD014A63E8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ru-UA" sz="6600" dirty="0"/>
              <a:t>Прогноз погодних умов південного регіону на весняний період 2026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2EED0AE6-EA46-D5D4-B91E-9856D074D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3200" y="5458691"/>
            <a:ext cx="5638800" cy="1399309"/>
          </a:xfrm>
        </p:spPr>
        <p:txBody>
          <a:bodyPr>
            <a:normAutofit/>
          </a:bodyPr>
          <a:lstStyle/>
          <a:p>
            <a:r>
              <a:rPr lang="ru-UA" sz="1600" dirty="0"/>
              <a:t>Федорчук Михайло Іванович </a:t>
            </a:r>
          </a:p>
          <a:p>
            <a:r>
              <a:rPr lang="uk-UA" sz="1600" dirty="0"/>
              <a:t>доктор сільськогосподарських наук, професор, завідувач кафедри ґрунтознавства та агрохімії МНАУ</a:t>
            </a:r>
          </a:p>
          <a:p>
            <a:r>
              <a:rPr lang="uk-UA" sz="1600" dirty="0" err="1"/>
              <a:t>моб</a:t>
            </a:r>
            <a:r>
              <a:rPr lang="uk-UA" sz="1600" dirty="0"/>
              <a:t>. 0958628640 </a:t>
            </a:r>
            <a:endParaRPr lang="ru-UA" sz="1600" dirty="0"/>
          </a:p>
        </p:txBody>
      </p:sp>
    </p:spTree>
    <p:extLst>
      <p:ext uri="{BB962C8B-B14F-4D97-AF65-F5344CB8AC3E}">
        <p14:creationId xmlns:p14="http://schemas.microsoft.com/office/powerpoint/2010/main" val="3069869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линия, диаграмма, чек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4FF8943-F9B4-9437-630C-30F9ECBB50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6515"/>
          <a:stretch>
            <a:fillRect/>
          </a:stretch>
        </p:blipFill>
        <p:spPr>
          <a:xfrm>
            <a:off x="579032" y="579031"/>
            <a:ext cx="11033936" cy="5699100"/>
          </a:xfrm>
          <a:prstGeom prst="rect">
            <a:avLst/>
          </a:prstGeom>
        </p:spPr>
      </p:pic>
      <p:grpSp>
        <p:nvGrpSpPr>
          <p:cNvPr id="24" name="Group 9">
            <a:extLst>
              <a:ext uri="{FF2B5EF4-FFF2-40B4-BE49-F238E27FC236}">
                <a16:creationId xmlns:a16="http://schemas.microsoft.com/office/drawing/2014/main" id="{069C9563-3F88-F4E8-69B1-522A21F2E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9032" y="6154767"/>
            <a:ext cx="11033937" cy="123363"/>
            <a:chOff x="-5025" y="6737718"/>
            <a:chExt cx="12207200" cy="1233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96B58CA-5165-43D0-E5AA-7EB35159FA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11">
              <a:extLst>
                <a:ext uri="{FF2B5EF4-FFF2-40B4-BE49-F238E27FC236}">
                  <a16:creationId xmlns:a16="http://schemas.microsoft.com/office/drawing/2014/main" id="{6A445985-8854-4E17-9010-F0B467A869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3912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76B76DF3-F44B-4A6B-9671-51D31110C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36" y="2807208"/>
            <a:ext cx="3429000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200" dirty="0" err="1"/>
              <a:t>Динаміка</a:t>
            </a:r>
            <a:r>
              <a:rPr lang="en-US" sz="2200" dirty="0"/>
              <a:t> </a:t>
            </a:r>
            <a:r>
              <a:rPr lang="en-US" sz="2200" dirty="0" err="1"/>
              <a:t>очікуваних</a:t>
            </a:r>
            <a:r>
              <a:rPr lang="en-US" sz="2200" dirty="0"/>
              <a:t> </a:t>
            </a:r>
            <a:r>
              <a:rPr lang="en-US" sz="2200" dirty="0" err="1"/>
              <a:t>річних</a:t>
            </a:r>
            <a:r>
              <a:rPr lang="en-US" sz="2200" dirty="0"/>
              <a:t> </a:t>
            </a:r>
            <a:r>
              <a:rPr lang="en-US" sz="2200" dirty="0" err="1"/>
              <a:t>сум</a:t>
            </a:r>
            <a:r>
              <a:rPr lang="en-US" sz="2200" dirty="0"/>
              <a:t> </a:t>
            </a:r>
            <a:r>
              <a:rPr lang="en-US" sz="2200" dirty="0" err="1"/>
              <a:t>опадів</a:t>
            </a:r>
            <a:r>
              <a:rPr lang="en-US" sz="2200" dirty="0"/>
              <a:t> </a:t>
            </a:r>
            <a:r>
              <a:rPr lang="en-US" sz="2200" dirty="0" err="1"/>
              <a:t>та</a:t>
            </a:r>
            <a:r>
              <a:rPr lang="en-US" sz="2200" dirty="0"/>
              <a:t> </a:t>
            </a:r>
            <a:r>
              <a:rPr lang="en-US" sz="2200" dirty="0" err="1"/>
              <a:t>середньої</a:t>
            </a:r>
            <a:r>
              <a:rPr lang="en-US" sz="2200" dirty="0"/>
              <a:t> </a:t>
            </a:r>
            <a:r>
              <a:rPr lang="en-US" sz="2200" dirty="0" err="1"/>
              <a:t>за</a:t>
            </a:r>
            <a:r>
              <a:rPr lang="en-US" sz="2200" dirty="0"/>
              <a:t> </a:t>
            </a:r>
            <a:r>
              <a:rPr lang="en-US" sz="2200" dirty="0" err="1"/>
              <a:t>рік</a:t>
            </a:r>
            <a:r>
              <a:rPr lang="en-US" sz="2200" dirty="0"/>
              <a:t> </a:t>
            </a:r>
            <a:r>
              <a:rPr lang="en-US" sz="2200" dirty="0" err="1"/>
              <a:t>температури</a:t>
            </a:r>
            <a:r>
              <a:rPr lang="en-US" sz="2200" dirty="0"/>
              <a:t> </a:t>
            </a:r>
            <a:r>
              <a:rPr lang="en-US" sz="2200" dirty="0" err="1"/>
              <a:t>повітря</a:t>
            </a:r>
            <a:r>
              <a:rPr lang="en-US" sz="2200" dirty="0"/>
              <a:t>. </a:t>
            </a:r>
            <a:r>
              <a:rPr lang="en-US" sz="2200" dirty="0" err="1"/>
              <a:t>Кліматичний</a:t>
            </a:r>
            <a:r>
              <a:rPr lang="en-US" sz="2200" dirty="0"/>
              <a:t> </a:t>
            </a:r>
            <a:r>
              <a:rPr lang="en-US" sz="2200" dirty="0" err="1"/>
              <a:t>сценарій</a:t>
            </a:r>
            <a:r>
              <a:rPr lang="en-US" sz="2200" dirty="0"/>
              <a:t> RCP4.5 (representative concentration trajectories)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3B1117B-0F4C-493C-A9D3-453A1619D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654296" y="1311647"/>
            <a:ext cx="6903720" cy="42347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457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5419"/>
            <a:ext cx="10972800" cy="810635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Середньорічна кількість опадів та температур (1882-2015рр).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49382" y="866054"/>
          <a:ext cx="11490036" cy="4648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FBC0671F-54D0-FA90-71FB-6C19D0DC3599}"/>
              </a:ext>
            </a:extLst>
          </p:cNvPr>
          <p:cNvSpPr txBox="1">
            <a:spLocks/>
          </p:cNvSpPr>
          <p:nvPr/>
        </p:nvSpPr>
        <p:spPr>
          <a:xfrm>
            <a:off x="249381" y="5753027"/>
            <a:ext cx="11490035" cy="8106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2024 році середньорічна температура повітря склала а 13,6℃, що є абсолютним рекордом за всі роки спостереження і це на 0,9℃ вище за 2023р. Це вже четвертий рік з середньорічними температурами вище 12 ℃. (2019–12,2; 2020-12,5; 2023 – 12,7).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553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326571" y="1045193"/>
          <a:ext cx="11654518" cy="2255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136289" y="6308726"/>
            <a:ext cx="2844800" cy="365125"/>
          </a:xfrm>
        </p:spPr>
        <p:txBody>
          <a:bodyPr/>
          <a:lstStyle/>
          <a:p>
            <a:fld id="{725C68B6-61C2-468F-89AB-4B9F7531AA68}" type="slidenum">
              <a:rPr lang="ru-RU" b="1" smtClean="0">
                <a:solidFill>
                  <a:schemeClr val="tx1"/>
                </a:solidFill>
              </a:rPr>
              <a:pPr/>
              <a:t>3</a:t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10910" y="30238"/>
            <a:ext cx="11770179" cy="1143000"/>
          </a:xfrm>
        </p:spPr>
        <p:txBody>
          <a:bodyPr>
            <a:no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Динаміка зміни середньомісячної температури повітря у січні та липні за даними агрометеорологічної станції Херсон (1882-2015 рр.)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753C05-101D-4498-916D-9975636BB6AB}"/>
              </a:ext>
            </a:extLst>
          </p:cNvPr>
          <p:cNvSpPr txBox="1"/>
          <p:nvPr/>
        </p:nvSpPr>
        <p:spPr>
          <a:xfrm>
            <a:off x="174171" y="5940852"/>
            <a:ext cx="118749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Times New Roman" pitchFamily="18" charset="0"/>
                <a:cs typeface="Times New Roman" pitchFamily="18" charset="0"/>
              </a:rPr>
              <a:t>За останні 8 років з 2016 по 2023 рік  середня температура січня становить -0,8</a:t>
            </a: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°С, що на 1,1°С вище  чим попередній період, 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середня температура липня становить 24.2</a:t>
            </a: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°С, що на 0,1°С нижче чим попередній період та на 0,4 °С нижче ніж було 130 років тому.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4">
            <a:extLst>
              <a:ext uri="{FF2B5EF4-FFF2-40B4-BE49-F238E27FC236}">
                <a16:creationId xmlns:a16="http://schemas.microsoft.com/office/drawing/2014/main" id="{5C8FB3E8-2E56-47B3-9B6D-610B1102982F}"/>
              </a:ext>
            </a:extLst>
          </p:cNvPr>
          <p:cNvGraphicFramePr/>
          <p:nvPr/>
        </p:nvGraphicFramePr>
        <p:xfrm>
          <a:off x="326571" y="3254802"/>
          <a:ext cx="11654518" cy="268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3721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7850" y="0"/>
            <a:ext cx="8229600" cy="850106"/>
          </a:xfrm>
        </p:spPr>
        <p:txBody>
          <a:bodyPr>
            <a:noAutofit/>
          </a:bodyPr>
          <a:lstStyle/>
          <a:p>
            <a:r>
              <a:rPr lang="uk-UA" sz="2400" dirty="0">
                <a:latin typeface="Arial" pitchFamily="34" charset="0"/>
                <a:cs typeface="Arial" pitchFamily="34" charset="0"/>
              </a:rPr>
              <a:t>Річна сума позитивних та ефективних температур за 2015-2024 роки по агрометеорологічній станції Херсон.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90500" y="850106"/>
          <a:ext cx="11891958" cy="5610848"/>
        </p:xfrm>
        <a:graphic>
          <a:graphicData uri="http://schemas.openxmlformats.org/drawingml/2006/table">
            <a:tbl>
              <a:tblPr firstRow="1" lastRow="1" lastCol="1" bandRow="1" bandCol="1">
                <a:tableStyleId>{5C22544A-7EE6-4342-B048-85BDC9FD1C3A}</a:tableStyleId>
              </a:tblPr>
              <a:tblGrid>
                <a:gridCol w="1684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7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7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17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57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194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16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598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Рік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Річна сума позитивних 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температур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Річна сума ефективних температур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2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Вище 0°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Вище +5°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Вище +10°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Вище +15°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Вище +5°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Вище +10°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Вище +15°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4408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4176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3458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3228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2872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1788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979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4345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4178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3710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2924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2910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1822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966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3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4507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4275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3625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3262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2956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1826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1016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4419/+5%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4326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4194</a:t>
                      </a:r>
                      <a:endParaRPr lang="uk-UA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3420/+16%</a:t>
                      </a:r>
                      <a:endParaRPr lang="uk-UA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3191</a:t>
                      </a:r>
                      <a:endParaRPr lang="uk-UA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2102</a:t>
                      </a:r>
                      <a:endParaRPr lang="uk-UA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1127/+26%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4544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4299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3889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2924</a:t>
                      </a:r>
                      <a:endParaRPr lang="uk-UA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3017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1868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989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2020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4607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4355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3904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3126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3110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1895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1010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4228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4025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3415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2824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2756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1643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899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2022*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3990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3883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3609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3038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2765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1710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909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4687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4379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4044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3201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1930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5015/+19%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4843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4295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4097/+38%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3440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2267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1327+48%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692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Багаторічна норма 1991-2020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4200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3992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3591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2950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2826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1728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893</a:t>
                      </a:r>
                    </a:p>
                  </a:txBody>
                  <a:tcPr marL="50977" marR="50977" marT="88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367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A976E2-A83E-4199-871B-5C1543236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0714" y="290740"/>
            <a:ext cx="10363200" cy="591003"/>
          </a:xfrm>
        </p:spPr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Річна кількість опадів Харків, Київ, Херсон 1896-2020рр. </a:t>
            </a:r>
          </a:p>
        </p:txBody>
      </p:sp>
      <p:graphicFrame>
        <p:nvGraphicFramePr>
          <p:cNvPr id="5" name="Діаграма 4">
            <a:extLst>
              <a:ext uri="{FF2B5EF4-FFF2-40B4-BE49-F238E27FC236}">
                <a16:creationId xmlns:a16="http://schemas.microsoft.com/office/drawing/2014/main" id="{6D0C11A0-3B38-4397-8550-DB6A48C92C40}"/>
              </a:ext>
            </a:extLst>
          </p:cNvPr>
          <p:cNvGraphicFramePr>
            <a:graphicFrameLocks/>
          </p:cNvGraphicFramePr>
          <p:nvPr/>
        </p:nvGraphicFramePr>
        <p:xfrm>
          <a:off x="0" y="881743"/>
          <a:ext cx="12061371" cy="5769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2845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0A2BB-C9BB-EC63-B328-704132D7D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BDFD6E00-4D71-74EE-9C73-4F964DD7386C}"/>
              </a:ext>
            </a:extLst>
          </p:cNvPr>
          <p:cNvGraphicFramePr/>
          <p:nvPr/>
        </p:nvGraphicFramePr>
        <p:xfrm>
          <a:off x="1595500" y="1159257"/>
          <a:ext cx="9001000" cy="5451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0D87283-4165-E9B7-458F-5A1770751F0B}"/>
              </a:ext>
            </a:extLst>
          </p:cNvPr>
          <p:cNvSpPr/>
          <p:nvPr/>
        </p:nvSpPr>
        <p:spPr>
          <a:xfrm>
            <a:off x="3648364" y="5312241"/>
            <a:ext cx="5385743" cy="27699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комфортний період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2B28C606-EFAD-FDCF-1212-C6D8DC035619}"/>
              </a:ext>
            </a:extLst>
          </p:cNvPr>
          <p:cNvCxnSpPr/>
          <p:nvPr/>
        </p:nvCxnSpPr>
        <p:spPr>
          <a:xfrm flipV="1">
            <a:off x="5303912" y="2636913"/>
            <a:ext cx="36004" cy="3084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CDFE5B24-151C-9527-1209-653B9E42FBEE}"/>
              </a:ext>
            </a:extLst>
          </p:cNvPr>
          <p:cNvCxnSpPr/>
          <p:nvPr/>
        </p:nvCxnSpPr>
        <p:spPr>
          <a:xfrm flipV="1">
            <a:off x="7896200" y="3068960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8525398-7E91-CAC3-ACF5-F1524FB63936}"/>
              </a:ext>
            </a:extLst>
          </p:cNvPr>
          <p:cNvSpPr/>
          <p:nvPr/>
        </p:nvSpPr>
        <p:spPr>
          <a:xfrm>
            <a:off x="2201872" y="404665"/>
            <a:ext cx="7278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Характеристики періодів вирощування сільськогосподарських  культур з урахуванням кліматичних характеристик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6857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br>
              <a:rPr lang="en-US" sz="2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Часткова доля  агрометеорологічних сезонів року  </a:t>
            </a:r>
            <a:br>
              <a:rPr lang="en-US" sz="2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30936" y="2807208"/>
            <a:ext cx="3429000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-228600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cap="none" spc="0" normalizeH="0" baseline="0" noProof="0">
                <a:ln>
                  <a:noFill/>
                </a:ln>
                <a:effectLst/>
                <a:uLnTx/>
                <a:uFillTx/>
              </a:rPr>
              <a:t>Наведена в діаграмах інформація свідчить про те, що зимовий період  зменшується за рахунок весняно-літнього періоду, а осінній період залишається практично без змін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1555032"/>
              </p:ext>
            </p:extLst>
          </p:nvPr>
        </p:nvGraphicFramePr>
        <p:xfrm>
          <a:off x="4654296" y="640080"/>
          <a:ext cx="6903720" cy="5577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8719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7D259E-E70F-9D99-6FFA-88F309B21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9D1E81-6796-EFA1-E912-BA0EC5B4B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br>
              <a:rPr lang="en-US" sz="1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1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Часткова доля  агрометеорологічних сезонів року </a:t>
            </a:r>
            <a:br>
              <a:rPr lang="en-US" sz="1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1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2022 -2024 роки </a:t>
            </a:r>
            <a:br>
              <a:rPr lang="en-US" sz="1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18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Прямокутник 12">
            <a:extLst>
              <a:ext uri="{FF2B5EF4-FFF2-40B4-BE49-F238E27FC236}">
                <a16:creationId xmlns:a16="http://schemas.microsoft.com/office/drawing/2014/main" id="{5C15FD91-AA56-FCB0-E691-336ACE389DFA}"/>
              </a:ext>
            </a:extLst>
          </p:cNvPr>
          <p:cNvSpPr/>
          <p:nvPr/>
        </p:nvSpPr>
        <p:spPr>
          <a:xfrm>
            <a:off x="630936" y="2807208"/>
            <a:ext cx="3429000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	Такі випадки з відсутністю стійкого переходу середньої температури повітря через 0° відмічались у 2006-2007, 2019-2020 та 2022-2023 рр.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>
              <a:effectLst/>
            </a:endParaRPr>
          </a:p>
        </p:txBody>
      </p:sp>
      <p:graphicFrame>
        <p:nvGraphicFramePr>
          <p:cNvPr id="10" name="Діаграма 9">
            <a:extLst>
              <a:ext uri="{FF2B5EF4-FFF2-40B4-BE49-F238E27FC236}">
                <a16:creationId xmlns:a16="http://schemas.microsoft.com/office/drawing/2014/main" id="{9045022D-71AD-48A4-BFAE-AFE3F591D6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0218809"/>
              </p:ext>
            </p:extLst>
          </p:nvPr>
        </p:nvGraphicFramePr>
        <p:xfrm>
          <a:off x="4654296" y="640080"/>
          <a:ext cx="6903720" cy="5577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204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текст, линия, диаграмма, снимок экран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0A6768E-2688-0C2F-634B-6F8CF7D8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0715"/>
            <a:ext cx="12192000" cy="6336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4012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C524A6E6C840479CED072A9D62D3BB" ma:contentTypeVersion="15" ma:contentTypeDescription="Create a new document." ma:contentTypeScope="" ma:versionID="5eafffd9f864e0e9b8eb69d7c1e26aa9">
  <xsd:schema xmlns:xsd="http://www.w3.org/2001/XMLSchema" xmlns:xs="http://www.w3.org/2001/XMLSchema" xmlns:p="http://schemas.microsoft.com/office/2006/metadata/properties" xmlns:ns2="1abed0d3-f1cc-49b8-bcd0-0eae97159ed0" xmlns:ns3="9fbc9d56-a17b-42f1-976b-8e43a0751baf" targetNamespace="http://schemas.microsoft.com/office/2006/metadata/properties" ma:root="true" ma:fieldsID="55e9e3f19bf4cbb68b783c5a184d05ad" ns2:_="" ns3:_="">
    <xsd:import namespace="1abed0d3-f1cc-49b8-bcd0-0eae97159ed0"/>
    <xsd:import namespace="9fbc9d56-a17b-42f1-976b-8e43a0751b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Numb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bed0d3-f1cc-49b8-bcd0-0eae97159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acc4dc2-1d7d-4ba2-9bc5-748c4ad50a6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Number" ma:index="22" nillable="true" ma:displayName="Number" ma:format="Dropdown" ma:internalName="Number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bc9d56-a17b-42f1-976b-8e43a0751b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66d28ae-b42d-4479-a546-61af40358eda}" ma:internalName="TaxCatchAll" ma:showField="CatchAllData" ma:web="9fbc9d56-a17b-42f1-976b-8e43a0751b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ber xmlns="1abed0d3-f1cc-49b8-bcd0-0eae97159ed0" xsi:nil="true"/>
    <TaxCatchAll xmlns="9fbc9d56-a17b-42f1-976b-8e43a0751baf" xsi:nil="true"/>
    <lcf76f155ced4ddcb4097134ff3c332f xmlns="1abed0d3-f1cc-49b8-bcd0-0eae97159ed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1E25C72-77E5-4EC4-A8B4-AEC74F6CD36F}"/>
</file>

<file path=customXml/itemProps2.xml><?xml version="1.0" encoding="utf-8"?>
<ds:datastoreItem xmlns:ds="http://schemas.openxmlformats.org/officeDocument/2006/customXml" ds:itemID="{CF8DEC93-B1A0-4D71-9CFC-CAF9158BF4F7}"/>
</file>

<file path=customXml/itemProps3.xml><?xml version="1.0" encoding="utf-8"?>
<ds:datastoreItem xmlns:ds="http://schemas.openxmlformats.org/officeDocument/2006/customXml" ds:itemID="{F301C99C-5358-4382-B900-61E00B63432D}"/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446</Words>
  <Application>Microsoft Office PowerPoint</Application>
  <PresentationFormat>Широкоэкранный</PresentationFormat>
  <Paragraphs>124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Times New Roman</vt:lpstr>
      <vt:lpstr>Тема Office</vt:lpstr>
      <vt:lpstr>Прогноз погодних умов південного регіону на весняний період 2026 </vt:lpstr>
      <vt:lpstr>Середньорічна кількість опадів та температур (1882-2015рр).</vt:lpstr>
      <vt:lpstr>Динаміка зміни середньомісячної температури повітря у січні та липні за даними агрометеорологічної станції Херсон (1882-2015 рр.)</vt:lpstr>
      <vt:lpstr>Річна сума позитивних та ефективних температур за 2015-2024 роки по агрометеорологічній станції Херсон.</vt:lpstr>
      <vt:lpstr>Річна кількість опадів Харків, Київ, Херсон 1896-2020рр. </vt:lpstr>
      <vt:lpstr>Презентация PowerPoint</vt:lpstr>
      <vt:lpstr> Часткова доля  агрометеорологічних сезонів року   </vt:lpstr>
      <vt:lpstr> Часткова доля  агрометеорологічних сезонів року  2022 -2024 роки 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Прогноз погодних умов південного регіону на весняний період 2026 </dc:title>
  <dc:creator>annakotula@ukr.net</dc:creator>
  <cp:lastModifiedBy>User</cp:lastModifiedBy>
  <cp:revision>1</cp:revision>
  <dcterms:created xsi:type="dcterms:W3CDTF">2026-03-09T13:49:17Z</dcterms:created>
  <dcterms:modified xsi:type="dcterms:W3CDTF">2026-03-09T16:39:12Z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0x0101002FC524A6E6C840479CED072A9D62D3BB</vt:lpwstr>
  </property>
</Properties>
</file>